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92" r:id="rId23"/>
    <p:sldId id="277" r:id="rId24"/>
    <p:sldId id="278" r:id="rId25"/>
    <p:sldId id="293" r:id="rId26"/>
    <p:sldId id="281" r:id="rId27"/>
    <p:sldId id="282" r:id="rId28"/>
    <p:sldId id="279" r:id="rId29"/>
    <p:sldId id="280" r:id="rId30"/>
    <p:sldId id="283" r:id="rId31"/>
    <p:sldId id="284" r:id="rId32"/>
    <p:sldId id="285" r:id="rId33"/>
    <p:sldId id="294" r:id="rId34"/>
    <p:sldId id="286" r:id="rId35"/>
    <p:sldId id="287" r:id="rId36"/>
    <p:sldId id="288" r:id="rId37"/>
    <p:sldId id="289" r:id="rId38"/>
    <p:sldId id="290" r:id="rId39"/>
    <p:sldId id="291"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UDIU" initials="C" lastIdx="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2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file:///D:\6Proiect%20REF%202014\0AA_Proiect%20Ionela\000_Raport%20de%20cercetare\Z_grafice.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D:\6Proiect%20REF%202014\0AA_Proiect%20Ionela\000_Raport%20de%20cercetare\Z_grafice.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D:\6Proiect%20REF%202014\0AA_Proiect%20Ionela\000_Raport%20de%20cercetare\Z_grafice.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D:\6Proiect%20REF%202014\0AA_Proiect%20Ionela\000_Raport%20de%20cercetare\Z_grafic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D:\6Proiect%20REF%202014\0AA_Proiect%20Ionela\000_Raport%20de%20cercetare\Z_grafic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6Proiect%20REF%202014\0AA_Proiect%20Ionela\000_Raport%20de%20cercetare\Z_grafic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6Proiect%20REF%202014\0AA_Proiect%20Ionela\000_Raport%20de%20cercetare\Z_grafic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6Proiect%20REF%202014\0AA_Proiect%20Ionela\000_Raport%20de%20cercetare\Z_grafic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6Proiect%20REF%202014\0AA_Proiect%20Ionela\000_Raport%20de%20cercetare\Z_grafic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6Proiect%20REF%202014\0AA_Proiect%20Ionela\000_Raport%20de%20cercetare\Z_grafice.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6Proiect%20REF%202014\0AA_Proiect%20Ionela\000_Raport%20de%20cercetare\Z_grafice.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6Proiect%20REF%202014\0AA_Proiect%20Ionela\000_Raport%20de%20cercetare\Z_grafice.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6Proiect%20REF%202014\0AA_Proiect%20Ionela\000_Raport%20de%20cercetare\Z_grafic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vi-VN" sz="1400"/>
              <a:t>Ce părere ai? Şcoala în care înveţi este un loc în care...îţi face plăcere să mergi(a)</a:t>
            </a:r>
            <a:endParaRPr lang="ro-RO" sz="1400"/>
          </a:p>
        </c:rich>
      </c:tx>
      <c:layout>
        <c:manualLayout>
          <c:xMode val="edge"/>
          <c:yMode val="edge"/>
          <c:x val="0.11948770292602313"/>
          <c:y val="1.1220191397028682E-2"/>
        </c:manualLayout>
      </c:layout>
      <c:overlay val="1"/>
    </c:title>
    <c:autoTitleDeleted val="0"/>
    <c:view3D>
      <c:rotX val="15"/>
      <c:rotY val="20"/>
      <c:rAngAx val="1"/>
    </c:view3D>
    <c:floor>
      <c:thickness val="0"/>
    </c:floor>
    <c:sideWall>
      <c:thickness val="0"/>
    </c:sideWall>
    <c:backWall>
      <c:thickness val="0"/>
    </c:backWall>
    <c:plotArea>
      <c:layout>
        <c:manualLayout>
          <c:layoutTarget val="inner"/>
          <c:xMode val="edge"/>
          <c:yMode val="edge"/>
          <c:x val="0.25388684747739865"/>
          <c:y val="0.18118547653713676"/>
          <c:w val="0.69443277923592872"/>
          <c:h val="0.71123909786127248"/>
        </c:manualLayout>
      </c:layout>
      <c:bar3DChart>
        <c:barDir val="bar"/>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'v21'!$B$22:$C$25</c:f>
              <c:multiLvlStrCache>
                <c:ptCount val="4"/>
                <c:lvl>
                  <c:pt idx="0">
                    <c:v>Mai degrabă da</c:v>
                  </c:pt>
                  <c:pt idx="1">
                    <c:v>Mai degrabă nu</c:v>
                  </c:pt>
                  <c:pt idx="2">
                    <c:v>Mai degrabă da</c:v>
                  </c:pt>
                  <c:pt idx="3">
                    <c:v>Mai degrabă nu</c:v>
                  </c:pt>
                </c:lvl>
                <c:lvl>
                  <c:pt idx="0">
                    <c:v>Beneficiari</c:v>
                  </c:pt>
                  <c:pt idx="2">
                    <c:v>Non-beneficiari</c:v>
                  </c:pt>
                </c:lvl>
              </c:multiLvlStrCache>
            </c:multiLvlStrRef>
          </c:cat>
          <c:val>
            <c:numRef>
              <c:f>'v21'!$D$22:$D$25</c:f>
              <c:numCache>
                <c:formatCode>0.0"%"</c:formatCode>
                <c:ptCount val="4"/>
                <c:pt idx="0">
                  <c:v>96.7</c:v>
                </c:pt>
                <c:pt idx="1">
                  <c:v>3.3</c:v>
                </c:pt>
                <c:pt idx="2">
                  <c:v>93.4</c:v>
                </c:pt>
                <c:pt idx="3">
                  <c:v>6.6</c:v>
                </c:pt>
              </c:numCache>
            </c:numRef>
          </c:val>
        </c:ser>
        <c:dLbls>
          <c:showLegendKey val="0"/>
          <c:showVal val="1"/>
          <c:showCatName val="0"/>
          <c:showSerName val="0"/>
          <c:showPercent val="0"/>
          <c:showBubbleSize val="0"/>
        </c:dLbls>
        <c:gapWidth val="150"/>
        <c:shape val="box"/>
        <c:axId val="202239488"/>
        <c:axId val="92869120"/>
        <c:axId val="0"/>
      </c:bar3DChart>
      <c:catAx>
        <c:axId val="202239488"/>
        <c:scaling>
          <c:orientation val="minMax"/>
        </c:scaling>
        <c:delete val="0"/>
        <c:axPos val="l"/>
        <c:numFmt formatCode="General" sourceLinked="0"/>
        <c:majorTickMark val="out"/>
        <c:minorTickMark val="none"/>
        <c:tickLblPos val="nextTo"/>
        <c:crossAx val="92869120"/>
        <c:crosses val="autoZero"/>
        <c:auto val="1"/>
        <c:lblAlgn val="ctr"/>
        <c:lblOffset val="100"/>
        <c:noMultiLvlLbl val="0"/>
      </c:catAx>
      <c:valAx>
        <c:axId val="92869120"/>
        <c:scaling>
          <c:orientation val="minMax"/>
        </c:scaling>
        <c:delete val="0"/>
        <c:axPos val="b"/>
        <c:majorGridlines/>
        <c:numFmt formatCode="0.0&quot;%&quot;" sourceLinked="1"/>
        <c:majorTickMark val="out"/>
        <c:minorTickMark val="none"/>
        <c:tickLblPos val="nextTo"/>
        <c:crossAx val="202239488"/>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o-RO"/>
              <a:t>Genul elevilor</a:t>
            </a:r>
          </a:p>
        </c:rich>
      </c:tx>
      <c:layout/>
      <c:overlay val="1"/>
    </c:title>
    <c:autoTitleDeleted val="0"/>
    <c:view3D>
      <c:rotX val="15"/>
      <c:rotY val="20"/>
      <c:rAngAx val="1"/>
    </c:view3D>
    <c:floor>
      <c:thickness val="0"/>
    </c:floor>
    <c:sideWall>
      <c:thickness val="0"/>
    </c:sideWall>
    <c:backWall>
      <c:thickness val="0"/>
    </c:backWall>
    <c:plotArea>
      <c:layout>
        <c:manualLayout>
          <c:layoutTarget val="inner"/>
          <c:xMode val="edge"/>
          <c:yMode val="edge"/>
          <c:x val="0.16519851979633288"/>
          <c:y val="0.17991001665938422"/>
          <c:w val="0.77364124537436352"/>
          <c:h val="0.71993346320013796"/>
        </c:manualLayout>
      </c:layout>
      <c:bar3DChart>
        <c:barDir val="bar"/>
        <c:grouping val="clustered"/>
        <c:varyColors val="0"/>
        <c:ser>
          <c:idx val="0"/>
          <c:order val="0"/>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'sd4'!$C$15:$D$18</c:f>
              <c:multiLvlStrCache>
                <c:ptCount val="4"/>
                <c:lvl>
                  <c:pt idx="0">
                    <c:v>Băiat</c:v>
                  </c:pt>
                  <c:pt idx="1">
                    <c:v>Fată</c:v>
                  </c:pt>
                  <c:pt idx="2">
                    <c:v>Băiat</c:v>
                  </c:pt>
                  <c:pt idx="3">
                    <c:v>Fată</c:v>
                  </c:pt>
                </c:lvl>
                <c:lvl>
                  <c:pt idx="0">
                    <c:v>Beneficiari proiect</c:v>
                  </c:pt>
                  <c:pt idx="2">
                    <c:v>Non-beneficiari</c:v>
                  </c:pt>
                </c:lvl>
              </c:multiLvlStrCache>
            </c:multiLvlStrRef>
          </c:cat>
          <c:val>
            <c:numRef>
              <c:f>'sd4'!$E$15:$E$18</c:f>
              <c:numCache>
                <c:formatCode>0.00%</c:formatCode>
                <c:ptCount val="4"/>
                <c:pt idx="0">
                  <c:v>0.39900000000000002</c:v>
                </c:pt>
                <c:pt idx="1">
                  <c:v>0.60099999999999998</c:v>
                </c:pt>
                <c:pt idx="2">
                  <c:v>0.56000000000000005</c:v>
                </c:pt>
                <c:pt idx="3">
                  <c:v>0.44</c:v>
                </c:pt>
              </c:numCache>
            </c:numRef>
          </c:val>
        </c:ser>
        <c:dLbls>
          <c:showLegendKey val="0"/>
          <c:showVal val="1"/>
          <c:showCatName val="0"/>
          <c:showSerName val="0"/>
          <c:showPercent val="0"/>
          <c:showBubbleSize val="0"/>
        </c:dLbls>
        <c:gapWidth val="150"/>
        <c:shape val="box"/>
        <c:axId val="209696768"/>
        <c:axId val="193870016"/>
        <c:axId val="0"/>
      </c:bar3DChart>
      <c:catAx>
        <c:axId val="209696768"/>
        <c:scaling>
          <c:orientation val="minMax"/>
        </c:scaling>
        <c:delete val="0"/>
        <c:axPos val="l"/>
        <c:numFmt formatCode="General" sourceLinked="0"/>
        <c:majorTickMark val="out"/>
        <c:minorTickMark val="none"/>
        <c:tickLblPos val="nextTo"/>
        <c:crossAx val="193870016"/>
        <c:crosses val="autoZero"/>
        <c:auto val="1"/>
        <c:lblAlgn val="ctr"/>
        <c:lblOffset val="100"/>
        <c:noMultiLvlLbl val="0"/>
      </c:catAx>
      <c:valAx>
        <c:axId val="193870016"/>
        <c:scaling>
          <c:orientation val="minMax"/>
        </c:scaling>
        <c:delete val="0"/>
        <c:axPos val="b"/>
        <c:majorGridlines/>
        <c:numFmt formatCode="0.00%" sourceLinked="1"/>
        <c:majorTickMark val="out"/>
        <c:minorTickMark val="none"/>
        <c:tickLblPos val="nextTo"/>
        <c:crossAx val="209696768"/>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vi-VN" sz="1600"/>
              <a:t>Care este ultima şcoală absolvită de... ? mama ta</a:t>
            </a:r>
            <a:endParaRPr lang="ro-RO" sz="1600"/>
          </a:p>
        </c:rich>
      </c:tx>
      <c:layout>
        <c:manualLayout>
          <c:xMode val="edge"/>
          <c:yMode val="edge"/>
          <c:x val="0.13921199678120466"/>
          <c:y val="0"/>
        </c:manualLayout>
      </c:layout>
      <c:overlay val="1"/>
    </c:title>
    <c:autoTitleDeleted val="0"/>
    <c:view3D>
      <c:rotX val="15"/>
      <c:rotY val="20"/>
      <c:rAngAx val="1"/>
    </c:view3D>
    <c:floor>
      <c:thickness val="0"/>
    </c:floor>
    <c:sideWall>
      <c:thickness val="0"/>
    </c:sideWall>
    <c:backWall>
      <c:thickness val="0"/>
    </c:backWall>
    <c:plotArea>
      <c:layout>
        <c:manualLayout>
          <c:layoutTarget val="inner"/>
          <c:xMode val="edge"/>
          <c:yMode val="edge"/>
          <c:x val="0.47466124234470691"/>
          <c:y val="7.0082002834534488E-2"/>
          <c:w val="0.46764426946631671"/>
          <c:h val="0.87345435388400405"/>
        </c:manualLayout>
      </c:layout>
      <c:bar3DChart>
        <c:barDir val="bar"/>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'sd91'!$C$17:$D$34</c:f>
              <c:multiLvlStrCache>
                <c:ptCount val="18"/>
                <c:lvl>
                  <c:pt idx="0">
                    <c:v>NS/NR</c:v>
                  </c:pt>
                  <c:pt idx="1">
                    <c:v>Nu este cazul, orfan crescut în case de copii</c:v>
                  </c:pt>
                  <c:pt idx="2">
                    <c:v>Fără școală</c:v>
                  </c:pt>
                  <c:pt idx="3">
                    <c:v>Școală primară</c:v>
                  </c:pt>
                  <c:pt idx="4">
                    <c:v>Gimnaziu</c:v>
                  </c:pt>
                  <c:pt idx="5">
                    <c:v>Școală profesională ori de meserii</c:v>
                  </c:pt>
                  <c:pt idx="6">
                    <c:v>Liceu</c:v>
                  </c:pt>
                  <c:pt idx="7">
                    <c:v>Școală post-liceală (inclusiv colegiu) sau de maiștrii</c:v>
                  </c:pt>
                  <c:pt idx="8">
                    <c:v>Studii superioare / facultate sau post-universitare</c:v>
                  </c:pt>
                  <c:pt idx="9">
                    <c:v>NS/NR</c:v>
                  </c:pt>
                  <c:pt idx="10">
                    <c:v>Nu este cazul, orfan crescut în case de copii</c:v>
                  </c:pt>
                  <c:pt idx="11">
                    <c:v>Fără școală</c:v>
                  </c:pt>
                  <c:pt idx="12">
                    <c:v>Școală primară</c:v>
                  </c:pt>
                  <c:pt idx="13">
                    <c:v>Gimnaziu</c:v>
                  </c:pt>
                  <c:pt idx="14">
                    <c:v>Școală profesională ori de meserii</c:v>
                  </c:pt>
                  <c:pt idx="15">
                    <c:v>Liceu</c:v>
                  </c:pt>
                  <c:pt idx="16">
                    <c:v>Școală post-liceală (inclusiv colegiu) sau de maiștrii</c:v>
                  </c:pt>
                  <c:pt idx="17">
                    <c:v>Studii superioare / facultate sau post-universitare</c:v>
                  </c:pt>
                </c:lvl>
                <c:lvl>
                  <c:pt idx="0">
                    <c:v>Beneficiari proiect</c:v>
                  </c:pt>
                  <c:pt idx="9">
                    <c:v>Non-beneficiari</c:v>
                  </c:pt>
                </c:lvl>
              </c:multiLvlStrCache>
            </c:multiLvlStrRef>
          </c:cat>
          <c:val>
            <c:numRef>
              <c:f>'sd91'!$E$17:$E$34</c:f>
              <c:numCache>
                <c:formatCode>0.00%</c:formatCode>
                <c:ptCount val="18"/>
                <c:pt idx="0">
                  <c:v>6.0999999999999999E-2</c:v>
                </c:pt>
                <c:pt idx="1">
                  <c:v>1E-3</c:v>
                </c:pt>
                <c:pt idx="2">
                  <c:v>0.161</c:v>
                </c:pt>
                <c:pt idx="3">
                  <c:v>0.32400000000000001</c:v>
                </c:pt>
                <c:pt idx="4">
                  <c:v>0.28599999999999998</c:v>
                </c:pt>
                <c:pt idx="5">
                  <c:v>6.3E-2</c:v>
                </c:pt>
                <c:pt idx="6">
                  <c:v>7.9000000000000001E-2</c:v>
                </c:pt>
                <c:pt idx="7">
                  <c:v>1.2999999999999999E-2</c:v>
                </c:pt>
                <c:pt idx="8">
                  <c:v>1.0999999999999999E-2</c:v>
                </c:pt>
                <c:pt idx="9">
                  <c:v>0.09</c:v>
                </c:pt>
                <c:pt idx="10">
                  <c:v>5.0000000000000001E-3</c:v>
                </c:pt>
                <c:pt idx="11">
                  <c:v>8.3000000000000004E-2</c:v>
                </c:pt>
                <c:pt idx="12">
                  <c:v>0.17899999999999999</c:v>
                </c:pt>
                <c:pt idx="13">
                  <c:v>0.316</c:v>
                </c:pt>
                <c:pt idx="14">
                  <c:v>0.13400000000000001</c:v>
                </c:pt>
                <c:pt idx="15">
                  <c:v>0.14399999999999999</c:v>
                </c:pt>
                <c:pt idx="16">
                  <c:v>2.1000000000000001E-2</c:v>
                </c:pt>
                <c:pt idx="17">
                  <c:v>2.7E-2</c:v>
                </c:pt>
              </c:numCache>
            </c:numRef>
          </c:val>
        </c:ser>
        <c:dLbls>
          <c:showLegendKey val="0"/>
          <c:showVal val="1"/>
          <c:showCatName val="0"/>
          <c:showSerName val="0"/>
          <c:showPercent val="0"/>
          <c:showBubbleSize val="0"/>
        </c:dLbls>
        <c:gapWidth val="150"/>
        <c:shape val="box"/>
        <c:axId val="209698304"/>
        <c:axId val="201130560"/>
        <c:axId val="0"/>
      </c:bar3DChart>
      <c:catAx>
        <c:axId val="209698304"/>
        <c:scaling>
          <c:orientation val="minMax"/>
        </c:scaling>
        <c:delete val="0"/>
        <c:axPos val="l"/>
        <c:numFmt formatCode="General" sourceLinked="0"/>
        <c:majorTickMark val="out"/>
        <c:minorTickMark val="none"/>
        <c:tickLblPos val="nextTo"/>
        <c:crossAx val="201130560"/>
        <c:crosses val="autoZero"/>
        <c:auto val="1"/>
        <c:lblAlgn val="ctr"/>
        <c:lblOffset val="100"/>
        <c:noMultiLvlLbl val="0"/>
      </c:catAx>
      <c:valAx>
        <c:axId val="201130560"/>
        <c:scaling>
          <c:orientation val="minMax"/>
        </c:scaling>
        <c:delete val="0"/>
        <c:axPos val="b"/>
        <c:majorGridlines/>
        <c:numFmt formatCode="0.00%" sourceLinked="1"/>
        <c:majorTickMark val="out"/>
        <c:minorTickMark val="none"/>
        <c:tickLblPos val="nextTo"/>
        <c:crossAx val="209698304"/>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vi-VN" sz="1400"/>
              <a:t>În ceea ce priveşte situaţia dvs. financiară, v-aţi putea permite...? … să plătiţi meditaţii copilului</a:t>
            </a:r>
            <a:endParaRPr lang="ro-RO" sz="1400"/>
          </a:p>
        </c:rich>
      </c:tx>
      <c:layout>
        <c:manualLayout>
          <c:xMode val="edge"/>
          <c:yMode val="edge"/>
          <c:x val="0.11515090820324725"/>
          <c:y val="9.9502487562189053E-3"/>
        </c:manualLayout>
      </c:layout>
      <c:overlay val="1"/>
    </c:title>
    <c:autoTitleDeleted val="0"/>
    <c:view3D>
      <c:rotX val="15"/>
      <c:rotY val="20"/>
      <c:rAngAx val="1"/>
    </c:view3D>
    <c:floor>
      <c:thickness val="0"/>
    </c:floor>
    <c:sideWall>
      <c:thickness val="0"/>
    </c:sideWall>
    <c:backWall>
      <c:thickness val="0"/>
    </c:backWall>
    <c:plotArea>
      <c:layout>
        <c:manualLayout>
          <c:layoutTarget val="inner"/>
          <c:xMode val="edge"/>
          <c:yMode val="edge"/>
          <c:x val="0.13577490413062437"/>
          <c:y val="0.12935323383084577"/>
          <c:w val="0.80381708248313155"/>
          <c:h val="0.78755670466564809"/>
        </c:manualLayout>
      </c:layout>
      <c:bar3DChart>
        <c:barDir val="bar"/>
        <c:grouping val="clustered"/>
        <c:varyColors val="0"/>
        <c:ser>
          <c:idx val="0"/>
          <c:order val="0"/>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'p31'!$D$16:$E$21</c:f>
              <c:multiLvlStrCache>
                <c:ptCount val="6"/>
                <c:lvl>
                  <c:pt idx="0">
                    <c:v>NȘ/NR</c:v>
                  </c:pt>
                  <c:pt idx="1">
                    <c:v>DA</c:v>
                  </c:pt>
                  <c:pt idx="2">
                    <c:v>NU</c:v>
                  </c:pt>
                  <c:pt idx="3">
                    <c:v>NȘ/NR</c:v>
                  </c:pt>
                  <c:pt idx="4">
                    <c:v>DA</c:v>
                  </c:pt>
                  <c:pt idx="5">
                    <c:v>NU</c:v>
                  </c:pt>
                </c:lvl>
                <c:lvl>
                  <c:pt idx="0">
                    <c:v>Beneficiari proiect</c:v>
                  </c:pt>
                  <c:pt idx="3">
                    <c:v>Non-beneficiari</c:v>
                  </c:pt>
                </c:lvl>
              </c:multiLvlStrCache>
            </c:multiLvlStrRef>
          </c:cat>
          <c:val>
            <c:numRef>
              <c:f>'p31'!$F$16:$F$21</c:f>
              <c:numCache>
                <c:formatCode>0.00%</c:formatCode>
                <c:ptCount val="6"/>
                <c:pt idx="0">
                  <c:v>1E-3</c:v>
                </c:pt>
                <c:pt idx="1">
                  <c:v>0.06</c:v>
                </c:pt>
                <c:pt idx="2">
                  <c:v>0.93899999999999995</c:v>
                </c:pt>
                <c:pt idx="3">
                  <c:v>1.2999999999999999E-2</c:v>
                </c:pt>
                <c:pt idx="4">
                  <c:v>0.251</c:v>
                </c:pt>
                <c:pt idx="5">
                  <c:v>0.73599999999999999</c:v>
                </c:pt>
              </c:numCache>
            </c:numRef>
          </c:val>
        </c:ser>
        <c:dLbls>
          <c:showLegendKey val="0"/>
          <c:showVal val="1"/>
          <c:showCatName val="0"/>
          <c:showSerName val="0"/>
          <c:showPercent val="0"/>
          <c:showBubbleSize val="0"/>
        </c:dLbls>
        <c:gapWidth val="150"/>
        <c:shape val="box"/>
        <c:axId val="210724352"/>
        <c:axId val="201132288"/>
        <c:axId val="0"/>
      </c:bar3DChart>
      <c:catAx>
        <c:axId val="210724352"/>
        <c:scaling>
          <c:orientation val="minMax"/>
        </c:scaling>
        <c:delete val="0"/>
        <c:axPos val="l"/>
        <c:numFmt formatCode="General" sourceLinked="0"/>
        <c:majorTickMark val="out"/>
        <c:minorTickMark val="none"/>
        <c:tickLblPos val="nextTo"/>
        <c:crossAx val="201132288"/>
        <c:crosses val="autoZero"/>
        <c:auto val="1"/>
        <c:lblAlgn val="ctr"/>
        <c:lblOffset val="100"/>
        <c:noMultiLvlLbl val="0"/>
      </c:catAx>
      <c:valAx>
        <c:axId val="201132288"/>
        <c:scaling>
          <c:orientation val="minMax"/>
        </c:scaling>
        <c:delete val="0"/>
        <c:axPos val="b"/>
        <c:majorGridlines/>
        <c:numFmt formatCode="0.00%" sourceLinked="1"/>
        <c:majorTickMark val="out"/>
        <c:minorTickMark val="none"/>
        <c:tickLblPos val="nextTo"/>
        <c:crossAx val="210724352"/>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vi-VN" sz="1400"/>
              <a:t>În ceea ce priveşte situaţia dvs. financiară, v-aţi putea permite...? … ... să oferiți copilului tot ce are nevoie la școală</a:t>
            </a:r>
            <a:endParaRPr lang="ro-RO" sz="1400"/>
          </a:p>
        </c:rich>
      </c:tx>
      <c:layout>
        <c:manualLayout>
          <c:xMode val="edge"/>
          <c:yMode val="edge"/>
          <c:x val="0.11515090820324725"/>
          <c:y val="9.9502487562189053E-3"/>
        </c:manualLayout>
      </c:layout>
      <c:overlay val="1"/>
    </c:title>
    <c:autoTitleDeleted val="0"/>
    <c:view3D>
      <c:rotX val="15"/>
      <c:rotY val="20"/>
      <c:rAngAx val="1"/>
    </c:view3D>
    <c:floor>
      <c:thickness val="0"/>
    </c:floor>
    <c:sideWall>
      <c:thickness val="0"/>
    </c:sideWall>
    <c:backWall>
      <c:thickness val="0"/>
    </c:backWall>
    <c:plotArea>
      <c:layout>
        <c:manualLayout>
          <c:layoutTarget val="inner"/>
          <c:xMode val="edge"/>
          <c:yMode val="edge"/>
          <c:x val="0.11877778025622153"/>
          <c:y val="0.18852979611725748"/>
          <c:w val="0.82081431747377187"/>
          <c:h val="0.72837995725217908"/>
        </c:manualLayout>
      </c:layout>
      <c:bar3DChart>
        <c:barDir val="bar"/>
        <c:grouping val="clustered"/>
        <c:varyColors val="0"/>
        <c:ser>
          <c:idx val="0"/>
          <c:order val="0"/>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'p32'!$D$16:$E$21</c:f>
              <c:multiLvlStrCache>
                <c:ptCount val="6"/>
                <c:lvl>
                  <c:pt idx="0">
                    <c:v>NȘ/NR</c:v>
                  </c:pt>
                  <c:pt idx="1">
                    <c:v>DA</c:v>
                  </c:pt>
                  <c:pt idx="2">
                    <c:v>NU</c:v>
                  </c:pt>
                  <c:pt idx="3">
                    <c:v>NȘ/NR</c:v>
                  </c:pt>
                  <c:pt idx="4">
                    <c:v>DA</c:v>
                  </c:pt>
                  <c:pt idx="5">
                    <c:v>NU</c:v>
                  </c:pt>
                </c:lvl>
                <c:lvl>
                  <c:pt idx="0">
                    <c:v>Beneficiari proiect</c:v>
                  </c:pt>
                  <c:pt idx="3">
                    <c:v>Non-beneficiari</c:v>
                  </c:pt>
                </c:lvl>
              </c:multiLvlStrCache>
            </c:multiLvlStrRef>
          </c:cat>
          <c:val>
            <c:numRef>
              <c:f>'p32'!$F$16:$F$21</c:f>
              <c:numCache>
                <c:formatCode>0.00%</c:formatCode>
                <c:ptCount val="6"/>
                <c:pt idx="0">
                  <c:v>1.2E-2</c:v>
                </c:pt>
                <c:pt idx="1">
                  <c:v>0.40200000000000002</c:v>
                </c:pt>
                <c:pt idx="2">
                  <c:v>0.58699999999999997</c:v>
                </c:pt>
                <c:pt idx="3">
                  <c:v>6.0000000000000001E-3</c:v>
                </c:pt>
                <c:pt idx="4">
                  <c:v>0.55300000000000005</c:v>
                </c:pt>
                <c:pt idx="5">
                  <c:v>0.441</c:v>
                </c:pt>
              </c:numCache>
            </c:numRef>
          </c:val>
        </c:ser>
        <c:dLbls>
          <c:showLegendKey val="0"/>
          <c:showVal val="1"/>
          <c:showCatName val="0"/>
          <c:showSerName val="0"/>
          <c:showPercent val="0"/>
          <c:showBubbleSize val="0"/>
        </c:dLbls>
        <c:gapWidth val="150"/>
        <c:shape val="box"/>
        <c:axId val="210725888"/>
        <c:axId val="201134592"/>
        <c:axId val="0"/>
      </c:bar3DChart>
      <c:catAx>
        <c:axId val="210725888"/>
        <c:scaling>
          <c:orientation val="minMax"/>
        </c:scaling>
        <c:delete val="0"/>
        <c:axPos val="l"/>
        <c:numFmt formatCode="General" sourceLinked="0"/>
        <c:majorTickMark val="out"/>
        <c:minorTickMark val="none"/>
        <c:tickLblPos val="nextTo"/>
        <c:crossAx val="201134592"/>
        <c:crosses val="autoZero"/>
        <c:auto val="1"/>
        <c:lblAlgn val="ctr"/>
        <c:lblOffset val="100"/>
        <c:noMultiLvlLbl val="0"/>
      </c:catAx>
      <c:valAx>
        <c:axId val="201134592"/>
        <c:scaling>
          <c:orientation val="minMax"/>
        </c:scaling>
        <c:delete val="0"/>
        <c:axPos val="b"/>
        <c:majorGridlines/>
        <c:numFmt formatCode="0.00%" sourceLinked="1"/>
        <c:majorTickMark val="out"/>
        <c:minorTickMark val="none"/>
        <c:tickLblPos val="nextTo"/>
        <c:crossAx val="21072588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vi-VN" sz="1400">
                <a:latin typeface="Arial" panose="020B0604020202020204" pitchFamily="34" charset="0"/>
                <a:cs typeface="Arial" panose="020B0604020202020204" pitchFamily="34" charset="0"/>
              </a:rPr>
              <a:t>Ce părere ai? Şcoala în care înveţi este un loc în care...te simti marginalizat / nedreptă</a:t>
            </a:r>
            <a:r>
              <a:rPr lang="ro-RO" sz="1400">
                <a:latin typeface="Arial" panose="020B0604020202020204" pitchFamily="34" charset="0"/>
                <a:cs typeface="Arial" panose="020B0604020202020204" pitchFamily="34" charset="0"/>
              </a:rPr>
              <a:t>ț</a:t>
            </a:r>
            <a:r>
              <a:rPr lang="vi-VN" sz="1400">
                <a:latin typeface="Arial" panose="020B0604020202020204" pitchFamily="34" charset="0"/>
                <a:cs typeface="Arial" panose="020B0604020202020204" pitchFamily="34" charset="0"/>
              </a:rPr>
              <a:t>it</a:t>
            </a:r>
            <a:endParaRPr lang="ro-RO" sz="1400">
              <a:latin typeface="Arial" panose="020B0604020202020204" pitchFamily="34" charset="0"/>
              <a:cs typeface="Arial" panose="020B0604020202020204" pitchFamily="34" charset="0"/>
            </a:endParaRPr>
          </a:p>
        </c:rich>
      </c:tx>
      <c:layout>
        <c:manualLayout>
          <c:xMode val="edge"/>
          <c:yMode val="edge"/>
          <c:x val="0.11948770292602313"/>
          <c:y val="1.1220191397028682E-2"/>
        </c:manualLayout>
      </c:layout>
      <c:overlay val="1"/>
    </c:title>
    <c:autoTitleDeleted val="0"/>
    <c:view3D>
      <c:rotX val="15"/>
      <c:rotY val="20"/>
      <c:rAngAx val="1"/>
    </c:view3D>
    <c:floor>
      <c:thickness val="0"/>
    </c:floor>
    <c:sideWall>
      <c:thickness val="0"/>
    </c:sideWall>
    <c:backWall>
      <c:thickness val="0"/>
    </c:backWall>
    <c:plotArea>
      <c:layout>
        <c:manualLayout>
          <c:layoutTarget val="inner"/>
          <c:xMode val="edge"/>
          <c:yMode val="edge"/>
          <c:x val="0.25388684747739865"/>
          <c:y val="0.18118547653713676"/>
          <c:w val="0.69443277923592872"/>
          <c:h val="0.71123909786127248"/>
        </c:manualLayout>
      </c:layout>
      <c:bar3DChart>
        <c:barDir val="bar"/>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'v23'!$B$22:$C$25</c:f>
              <c:multiLvlStrCache>
                <c:ptCount val="4"/>
                <c:lvl>
                  <c:pt idx="0">
                    <c:v>Mai degrabă da</c:v>
                  </c:pt>
                  <c:pt idx="1">
                    <c:v>Mai degrabă nu</c:v>
                  </c:pt>
                  <c:pt idx="2">
                    <c:v>Mai degrabă da</c:v>
                  </c:pt>
                  <c:pt idx="3">
                    <c:v>Mai degrabă nu</c:v>
                  </c:pt>
                </c:lvl>
                <c:lvl>
                  <c:pt idx="0">
                    <c:v>Beneficiari</c:v>
                  </c:pt>
                  <c:pt idx="2">
                    <c:v>Non-beneficiari</c:v>
                  </c:pt>
                </c:lvl>
              </c:multiLvlStrCache>
            </c:multiLvlStrRef>
          </c:cat>
          <c:val>
            <c:numRef>
              <c:f>'v23'!$D$22:$D$25</c:f>
              <c:numCache>
                <c:formatCode>0.00%</c:formatCode>
                <c:ptCount val="4"/>
                <c:pt idx="0">
                  <c:v>0.11899999999999999</c:v>
                </c:pt>
                <c:pt idx="1">
                  <c:v>0.88100000000000001</c:v>
                </c:pt>
                <c:pt idx="2">
                  <c:v>0.122</c:v>
                </c:pt>
                <c:pt idx="3">
                  <c:v>0.878</c:v>
                </c:pt>
              </c:numCache>
            </c:numRef>
          </c:val>
        </c:ser>
        <c:dLbls>
          <c:showLegendKey val="0"/>
          <c:showVal val="1"/>
          <c:showCatName val="0"/>
          <c:showSerName val="0"/>
          <c:showPercent val="0"/>
          <c:showBubbleSize val="0"/>
        </c:dLbls>
        <c:gapWidth val="150"/>
        <c:shape val="box"/>
        <c:axId val="205370368"/>
        <c:axId val="135599744"/>
        <c:axId val="0"/>
      </c:bar3DChart>
      <c:catAx>
        <c:axId val="205370368"/>
        <c:scaling>
          <c:orientation val="minMax"/>
        </c:scaling>
        <c:delete val="0"/>
        <c:axPos val="l"/>
        <c:numFmt formatCode="General" sourceLinked="0"/>
        <c:majorTickMark val="out"/>
        <c:minorTickMark val="none"/>
        <c:tickLblPos val="nextTo"/>
        <c:crossAx val="135599744"/>
        <c:crosses val="autoZero"/>
        <c:auto val="1"/>
        <c:lblAlgn val="ctr"/>
        <c:lblOffset val="100"/>
        <c:noMultiLvlLbl val="0"/>
      </c:catAx>
      <c:valAx>
        <c:axId val="135599744"/>
        <c:scaling>
          <c:orientation val="minMax"/>
        </c:scaling>
        <c:delete val="0"/>
        <c:axPos val="b"/>
        <c:majorGridlines/>
        <c:numFmt formatCode="0.00%" sourceLinked="1"/>
        <c:majorTickMark val="out"/>
        <c:minorTickMark val="none"/>
        <c:tickLblPos val="nextTo"/>
        <c:crossAx val="205370368"/>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vi-VN"/>
              <a:t>Cât de mult îţi doreşti...?  Să urmezi liceul</a:t>
            </a:r>
            <a:endParaRPr lang="ro-RO"/>
          </a:p>
        </c:rich>
      </c:tx>
      <c:layout>
        <c:manualLayout>
          <c:xMode val="edge"/>
          <c:yMode val="edge"/>
          <c:x val="0.11457873527890798"/>
          <c:y val="0"/>
        </c:manualLayout>
      </c:layout>
      <c:overlay val="1"/>
    </c:title>
    <c:autoTitleDeleted val="0"/>
    <c:view3D>
      <c:rotX val="15"/>
      <c:rotY val="20"/>
      <c:rAngAx val="1"/>
    </c:view3D>
    <c:floor>
      <c:thickness val="0"/>
    </c:floor>
    <c:sideWall>
      <c:thickness val="0"/>
    </c:sideWall>
    <c:backWall>
      <c:thickness val="0"/>
    </c:backWall>
    <c:plotArea>
      <c:layout>
        <c:manualLayout>
          <c:layoutTarget val="inner"/>
          <c:xMode val="edge"/>
          <c:yMode val="edge"/>
          <c:x val="0.21659729336806877"/>
          <c:y val="0.13436479443074376"/>
          <c:w val="0.71905941125389061"/>
          <c:h val="0.80159801281920717"/>
        </c:manualLayout>
      </c:layout>
      <c:bar3DChart>
        <c:barDir val="bar"/>
        <c:grouping val="clustered"/>
        <c:varyColors val="0"/>
        <c:ser>
          <c:idx val="0"/>
          <c:order val="0"/>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'v31'!$B$16:$C$25</c:f>
              <c:multiLvlStrCache>
                <c:ptCount val="10"/>
                <c:lvl>
                  <c:pt idx="0">
                    <c:v>Foarte mult</c:v>
                  </c:pt>
                  <c:pt idx="1">
                    <c:v>Mult</c:v>
                  </c:pt>
                  <c:pt idx="2">
                    <c:v>Puțin</c:v>
                  </c:pt>
                  <c:pt idx="3">
                    <c:v>Foarte puțin</c:v>
                  </c:pt>
                  <c:pt idx="4">
                    <c:v>Deloc</c:v>
                  </c:pt>
                  <c:pt idx="5">
                    <c:v>Foarte mult</c:v>
                  </c:pt>
                  <c:pt idx="6">
                    <c:v>Mult</c:v>
                  </c:pt>
                  <c:pt idx="7">
                    <c:v>Puțin</c:v>
                  </c:pt>
                  <c:pt idx="8">
                    <c:v>Foarte puțin</c:v>
                  </c:pt>
                  <c:pt idx="9">
                    <c:v>Deloc</c:v>
                  </c:pt>
                </c:lvl>
                <c:lvl>
                  <c:pt idx="0">
                    <c:v>Beneficiari proiect</c:v>
                  </c:pt>
                  <c:pt idx="5">
                    <c:v>Non-beneficiari</c:v>
                  </c:pt>
                </c:lvl>
              </c:multiLvlStrCache>
            </c:multiLvlStrRef>
          </c:cat>
          <c:val>
            <c:numRef>
              <c:f>'v31'!$D$16:$D$25</c:f>
              <c:numCache>
                <c:formatCode>0.00%</c:formatCode>
                <c:ptCount val="10"/>
                <c:pt idx="0">
                  <c:v>0.77900000000000003</c:v>
                </c:pt>
                <c:pt idx="1">
                  <c:v>0.18</c:v>
                </c:pt>
                <c:pt idx="2">
                  <c:v>1.9E-2</c:v>
                </c:pt>
                <c:pt idx="3">
                  <c:v>8.0000000000000002E-3</c:v>
                </c:pt>
                <c:pt idx="4">
                  <c:v>1.4E-2</c:v>
                </c:pt>
                <c:pt idx="5">
                  <c:v>0.69299999999999995</c:v>
                </c:pt>
                <c:pt idx="6">
                  <c:v>0.21299999999999999</c:v>
                </c:pt>
                <c:pt idx="7">
                  <c:v>5.5E-2</c:v>
                </c:pt>
                <c:pt idx="8">
                  <c:v>1.4999999999999999E-2</c:v>
                </c:pt>
                <c:pt idx="9">
                  <c:v>2.3E-2</c:v>
                </c:pt>
              </c:numCache>
            </c:numRef>
          </c:val>
        </c:ser>
        <c:dLbls>
          <c:showLegendKey val="0"/>
          <c:showVal val="1"/>
          <c:showCatName val="0"/>
          <c:showSerName val="0"/>
          <c:showPercent val="0"/>
          <c:showBubbleSize val="0"/>
        </c:dLbls>
        <c:gapWidth val="150"/>
        <c:shape val="box"/>
        <c:axId val="205371392"/>
        <c:axId val="136433024"/>
        <c:axId val="0"/>
      </c:bar3DChart>
      <c:catAx>
        <c:axId val="205371392"/>
        <c:scaling>
          <c:orientation val="minMax"/>
        </c:scaling>
        <c:delete val="0"/>
        <c:axPos val="l"/>
        <c:numFmt formatCode="General" sourceLinked="0"/>
        <c:majorTickMark val="out"/>
        <c:minorTickMark val="none"/>
        <c:tickLblPos val="nextTo"/>
        <c:crossAx val="136433024"/>
        <c:crosses val="autoZero"/>
        <c:auto val="1"/>
        <c:lblAlgn val="ctr"/>
        <c:lblOffset val="100"/>
        <c:noMultiLvlLbl val="0"/>
      </c:catAx>
      <c:valAx>
        <c:axId val="136433024"/>
        <c:scaling>
          <c:orientation val="minMax"/>
        </c:scaling>
        <c:delete val="0"/>
        <c:axPos val="b"/>
        <c:majorGridlines/>
        <c:numFmt formatCode="0.00%" sourceLinked="1"/>
        <c:majorTickMark val="out"/>
        <c:minorTickMark val="none"/>
        <c:tickLblPos val="nextTo"/>
        <c:crossAx val="205371392"/>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latin typeface="+mn-lt"/>
              </a:defRPr>
            </a:pPr>
            <a:r>
              <a:rPr lang="vi-VN" sz="1800">
                <a:latin typeface="Arial" panose="020B0604020202020204" pitchFamily="34" charset="0"/>
                <a:cs typeface="Arial" panose="020B0604020202020204" pitchFamily="34" charset="0"/>
              </a:rPr>
              <a:t>Cât de mult îţi doreşti...?  Să urmez</a:t>
            </a:r>
            <a:r>
              <a:rPr lang="ro-RO" sz="1800">
                <a:latin typeface="Arial" panose="020B0604020202020204" pitchFamily="34" charset="0"/>
                <a:cs typeface="Arial" panose="020B0604020202020204" pitchFamily="34" charset="0"/>
              </a:rPr>
              <a:t>i o facultate</a:t>
            </a:r>
            <a:r>
              <a:rPr lang="vi-VN" sz="1800">
                <a:latin typeface="Arial" panose="020B0604020202020204" pitchFamily="34" charset="0"/>
                <a:cs typeface="Arial" panose="020B0604020202020204" pitchFamily="34" charset="0"/>
              </a:rPr>
              <a:t> </a:t>
            </a:r>
            <a:endParaRPr lang="ro-RO" sz="1800">
              <a:latin typeface="Arial" panose="020B0604020202020204" pitchFamily="34" charset="0"/>
              <a:cs typeface="Arial" panose="020B0604020202020204" pitchFamily="34" charset="0"/>
            </a:endParaRPr>
          </a:p>
        </c:rich>
      </c:tx>
      <c:layout>
        <c:manualLayout>
          <c:xMode val="edge"/>
          <c:yMode val="edge"/>
          <c:x val="0.11457873527890798"/>
          <c:y val="0"/>
        </c:manualLayout>
      </c:layout>
      <c:overlay val="1"/>
    </c:title>
    <c:autoTitleDeleted val="0"/>
    <c:view3D>
      <c:rotX val="15"/>
      <c:rotY val="20"/>
      <c:rAngAx val="1"/>
    </c:view3D>
    <c:floor>
      <c:thickness val="0"/>
    </c:floor>
    <c:sideWall>
      <c:thickness val="0"/>
    </c:sideWall>
    <c:backWall>
      <c:thickness val="0"/>
    </c:backWall>
    <c:plotArea>
      <c:layout>
        <c:manualLayout>
          <c:layoutTarget val="inner"/>
          <c:xMode val="edge"/>
          <c:yMode val="edge"/>
          <c:x val="0.21659729336806877"/>
          <c:y val="0.13436479443074376"/>
          <c:w val="0.71905941125389061"/>
          <c:h val="0.80159801281920717"/>
        </c:manualLayout>
      </c:layout>
      <c:bar3DChart>
        <c:barDir val="bar"/>
        <c:grouping val="clustered"/>
        <c:varyColors val="0"/>
        <c:ser>
          <c:idx val="0"/>
          <c:order val="0"/>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'v32'!$B$16:$C$25</c:f>
              <c:multiLvlStrCache>
                <c:ptCount val="10"/>
                <c:lvl>
                  <c:pt idx="0">
                    <c:v>Foarte mult</c:v>
                  </c:pt>
                  <c:pt idx="1">
                    <c:v>Mult</c:v>
                  </c:pt>
                  <c:pt idx="2">
                    <c:v>Puțin</c:v>
                  </c:pt>
                  <c:pt idx="3">
                    <c:v>Foarte puțin</c:v>
                  </c:pt>
                  <c:pt idx="4">
                    <c:v>Deloc</c:v>
                  </c:pt>
                  <c:pt idx="5">
                    <c:v>Foarte mult</c:v>
                  </c:pt>
                  <c:pt idx="6">
                    <c:v>Mult</c:v>
                  </c:pt>
                  <c:pt idx="7">
                    <c:v>Puțin</c:v>
                  </c:pt>
                  <c:pt idx="8">
                    <c:v>Foarte puțin</c:v>
                  </c:pt>
                  <c:pt idx="9">
                    <c:v>Deloc</c:v>
                  </c:pt>
                </c:lvl>
                <c:lvl>
                  <c:pt idx="0">
                    <c:v>Beneficiari proiect</c:v>
                  </c:pt>
                  <c:pt idx="5">
                    <c:v>Non-beneficiari</c:v>
                  </c:pt>
                </c:lvl>
              </c:multiLvlStrCache>
            </c:multiLvlStrRef>
          </c:cat>
          <c:val>
            <c:numRef>
              <c:f>'v32'!$D$16:$D$25</c:f>
              <c:numCache>
                <c:formatCode>0.00%</c:formatCode>
                <c:ptCount val="10"/>
                <c:pt idx="0">
                  <c:v>0.59699999999999998</c:v>
                </c:pt>
                <c:pt idx="1">
                  <c:v>0.255</c:v>
                </c:pt>
                <c:pt idx="2">
                  <c:v>7.6999999999999999E-2</c:v>
                </c:pt>
                <c:pt idx="3">
                  <c:v>2.5999999999999999E-2</c:v>
                </c:pt>
                <c:pt idx="4">
                  <c:v>4.4999999999999998E-2</c:v>
                </c:pt>
                <c:pt idx="5">
                  <c:v>0.52900000000000003</c:v>
                </c:pt>
                <c:pt idx="6">
                  <c:v>0.26100000000000001</c:v>
                </c:pt>
                <c:pt idx="7">
                  <c:v>0.10299999999999999</c:v>
                </c:pt>
                <c:pt idx="8">
                  <c:v>4.2000000000000003E-2</c:v>
                </c:pt>
                <c:pt idx="9">
                  <c:v>6.5000000000000002E-2</c:v>
                </c:pt>
              </c:numCache>
            </c:numRef>
          </c:val>
        </c:ser>
        <c:dLbls>
          <c:showLegendKey val="0"/>
          <c:showVal val="1"/>
          <c:showCatName val="0"/>
          <c:showSerName val="0"/>
          <c:showPercent val="0"/>
          <c:showBubbleSize val="0"/>
        </c:dLbls>
        <c:gapWidth val="150"/>
        <c:shape val="box"/>
        <c:axId val="205372928"/>
        <c:axId val="149873792"/>
        <c:axId val="0"/>
      </c:bar3DChart>
      <c:catAx>
        <c:axId val="205372928"/>
        <c:scaling>
          <c:orientation val="minMax"/>
        </c:scaling>
        <c:delete val="0"/>
        <c:axPos val="l"/>
        <c:numFmt formatCode="General" sourceLinked="0"/>
        <c:majorTickMark val="out"/>
        <c:minorTickMark val="none"/>
        <c:tickLblPos val="nextTo"/>
        <c:crossAx val="149873792"/>
        <c:crosses val="autoZero"/>
        <c:auto val="1"/>
        <c:lblAlgn val="ctr"/>
        <c:lblOffset val="100"/>
        <c:noMultiLvlLbl val="0"/>
      </c:catAx>
      <c:valAx>
        <c:axId val="149873792"/>
        <c:scaling>
          <c:orientation val="minMax"/>
        </c:scaling>
        <c:delete val="0"/>
        <c:axPos val="b"/>
        <c:majorGridlines/>
        <c:numFmt formatCode="0.00%" sourceLinked="1"/>
        <c:majorTickMark val="out"/>
        <c:minorTickMark val="none"/>
        <c:tickLblPos val="nextTo"/>
        <c:crossAx val="205372928"/>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vi-VN" sz="1400"/>
              <a:t>Cât de mulțumit ești de modul în care profesorii tăi te învață / îți predau la școală?</a:t>
            </a:r>
            <a:endParaRPr lang="ro-RO" sz="1400"/>
          </a:p>
        </c:rich>
      </c:tx>
      <c:layout/>
      <c:overlay val="1"/>
    </c:title>
    <c:autoTitleDeleted val="0"/>
    <c:view3D>
      <c:rotX val="15"/>
      <c:rotY val="20"/>
      <c:rAngAx val="1"/>
    </c:view3D>
    <c:floor>
      <c:thickness val="0"/>
    </c:floor>
    <c:sideWall>
      <c:thickness val="0"/>
    </c:sideWall>
    <c:backWall>
      <c:thickness val="0"/>
    </c:backWall>
    <c:plotArea>
      <c:layout>
        <c:manualLayout>
          <c:layoutTarget val="inner"/>
          <c:xMode val="edge"/>
          <c:yMode val="edge"/>
          <c:x val="0.28199650368379275"/>
          <c:y val="0.18104664921142541"/>
          <c:w val="0.65377957625426697"/>
          <c:h val="0.72446339388813119"/>
        </c:manualLayout>
      </c:layout>
      <c:bar3DChart>
        <c:barDir val="bar"/>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'v6'!$C$17:$D$24</c:f>
              <c:multiLvlStrCache>
                <c:ptCount val="8"/>
                <c:lvl>
                  <c:pt idx="0">
                    <c:v>Foarte nemulțumit</c:v>
                  </c:pt>
                  <c:pt idx="1">
                    <c:v>Nemulțumit</c:v>
                  </c:pt>
                  <c:pt idx="2">
                    <c:v>Mulțumit</c:v>
                  </c:pt>
                  <c:pt idx="3">
                    <c:v>Foarte mulțumit</c:v>
                  </c:pt>
                  <c:pt idx="4">
                    <c:v>Foarte nemulțumit</c:v>
                  </c:pt>
                  <c:pt idx="5">
                    <c:v>Nemulțumit</c:v>
                  </c:pt>
                  <c:pt idx="6">
                    <c:v>Mulțumit</c:v>
                  </c:pt>
                  <c:pt idx="7">
                    <c:v>Foarte mulțumit</c:v>
                  </c:pt>
                </c:lvl>
                <c:lvl>
                  <c:pt idx="0">
                    <c:v>Beneficiari proiect</c:v>
                  </c:pt>
                  <c:pt idx="4">
                    <c:v>Non-beneficiari</c:v>
                  </c:pt>
                </c:lvl>
              </c:multiLvlStrCache>
            </c:multiLvlStrRef>
          </c:cat>
          <c:val>
            <c:numRef>
              <c:f>'v6'!$E$17:$E$24</c:f>
              <c:numCache>
                <c:formatCode>0.00%</c:formatCode>
                <c:ptCount val="8"/>
                <c:pt idx="0">
                  <c:v>0.104</c:v>
                </c:pt>
                <c:pt idx="1">
                  <c:v>2.1999999999999999E-2</c:v>
                </c:pt>
                <c:pt idx="2">
                  <c:v>0.39300000000000002</c:v>
                </c:pt>
                <c:pt idx="3">
                  <c:v>0.48</c:v>
                </c:pt>
                <c:pt idx="4">
                  <c:v>9.9000000000000005E-2</c:v>
                </c:pt>
                <c:pt idx="5">
                  <c:v>1.7999999999999999E-2</c:v>
                </c:pt>
                <c:pt idx="6">
                  <c:v>0.47699999999999998</c:v>
                </c:pt>
                <c:pt idx="7">
                  <c:v>0.40600000000000003</c:v>
                </c:pt>
              </c:numCache>
            </c:numRef>
          </c:val>
        </c:ser>
        <c:dLbls>
          <c:showLegendKey val="0"/>
          <c:showVal val="1"/>
          <c:showCatName val="0"/>
          <c:showSerName val="0"/>
          <c:showPercent val="0"/>
          <c:showBubbleSize val="0"/>
        </c:dLbls>
        <c:gapWidth val="150"/>
        <c:shape val="box"/>
        <c:axId val="206742528"/>
        <c:axId val="149876096"/>
        <c:axId val="0"/>
      </c:bar3DChart>
      <c:catAx>
        <c:axId val="206742528"/>
        <c:scaling>
          <c:orientation val="minMax"/>
        </c:scaling>
        <c:delete val="0"/>
        <c:axPos val="l"/>
        <c:numFmt formatCode="General" sourceLinked="0"/>
        <c:majorTickMark val="out"/>
        <c:minorTickMark val="none"/>
        <c:tickLblPos val="nextTo"/>
        <c:crossAx val="149876096"/>
        <c:crosses val="autoZero"/>
        <c:auto val="1"/>
        <c:lblAlgn val="ctr"/>
        <c:lblOffset val="100"/>
        <c:noMultiLvlLbl val="0"/>
      </c:catAx>
      <c:valAx>
        <c:axId val="149876096"/>
        <c:scaling>
          <c:orientation val="minMax"/>
        </c:scaling>
        <c:delete val="0"/>
        <c:axPos val="b"/>
        <c:majorGridlines/>
        <c:numFmt formatCode="0.00%" sourceLinked="1"/>
        <c:majorTickMark val="out"/>
        <c:minorTickMark val="none"/>
        <c:tickLblPos val="nextTo"/>
        <c:crossAx val="206742528"/>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vi-VN" sz="1400"/>
              <a:t>Te-ai simțit vreodată discriminat la școală sau tratat mai rău comparativ cu alți colegi de școală?</a:t>
            </a:r>
            <a:endParaRPr lang="ro-RO" sz="1400"/>
          </a:p>
        </c:rich>
      </c:tx>
      <c:layout>
        <c:manualLayout>
          <c:xMode val="edge"/>
          <c:yMode val="edge"/>
          <c:x val="0.10386881127038608"/>
          <c:y val="3.628118432070053E-3"/>
        </c:manualLayout>
      </c:layout>
      <c:overlay val="1"/>
    </c:title>
    <c:autoTitleDeleted val="0"/>
    <c:view3D>
      <c:rotX val="15"/>
      <c:rotY val="20"/>
      <c:rAngAx val="1"/>
    </c:view3D>
    <c:floor>
      <c:thickness val="0"/>
    </c:floor>
    <c:sideWall>
      <c:thickness val="0"/>
    </c:sideWall>
    <c:backWall>
      <c:thickness val="0"/>
    </c:backWall>
    <c:plotArea>
      <c:layout>
        <c:manualLayout>
          <c:layoutTarget val="inner"/>
          <c:xMode val="edge"/>
          <c:yMode val="edge"/>
          <c:x val="0.14598703367207305"/>
          <c:y val="0.15238097414694224"/>
          <c:w val="0.79483913228795122"/>
          <c:h val="0.75672865987875226"/>
        </c:manualLayout>
      </c:layout>
      <c:bar3DChart>
        <c:barDir val="bar"/>
        <c:grouping val="clustered"/>
        <c:varyColors val="0"/>
        <c:ser>
          <c:idx val="0"/>
          <c:order val="0"/>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'v8'!$D$15:$E$20</c:f>
              <c:multiLvlStrCache>
                <c:ptCount val="6"/>
                <c:lvl>
                  <c:pt idx="0">
                    <c:v>NS/NR</c:v>
                  </c:pt>
                  <c:pt idx="1">
                    <c:v>DA</c:v>
                  </c:pt>
                  <c:pt idx="2">
                    <c:v>NU</c:v>
                  </c:pt>
                  <c:pt idx="3">
                    <c:v>NS/NR</c:v>
                  </c:pt>
                  <c:pt idx="4">
                    <c:v>DA</c:v>
                  </c:pt>
                  <c:pt idx="5">
                    <c:v>NU</c:v>
                  </c:pt>
                </c:lvl>
                <c:lvl>
                  <c:pt idx="0">
                    <c:v>Beneficiari proiect</c:v>
                  </c:pt>
                  <c:pt idx="3">
                    <c:v>Non-beneficiari</c:v>
                  </c:pt>
                </c:lvl>
              </c:multiLvlStrCache>
            </c:multiLvlStrRef>
          </c:cat>
          <c:val>
            <c:numRef>
              <c:f>'v8'!$F$15:$F$20</c:f>
              <c:numCache>
                <c:formatCode>0.00%</c:formatCode>
                <c:ptCount val="6"/>
                <c:pt idx="0">
                  <c:v>7.1999999999999995E-2</c:v>
                </c:pt>
                <c:pt idx="1">
                  <c:v>9.4E-2</c:v>
                </c:pt>
                <c:pt idx="2">
                  <c:v>0.83399999999999996</c:v>
                </c:pt>
                <c:pt idx="3">
                  <c:v>8.7999999999999995E-2</c:v>
                </c:pt>
                <c:pt idx="4">
                  <c:v>7.2999999999999995E-2</c:v>
                </c:pt>
                <c:pt idx="5">
                  <c:v>0.83799999999999997</c:v>
                </c:pt>
              </c:numCache>
            </c:numRef>
          </c:val>
        </c:ser>
        <c:dLbls>
          <c:showLegendKey val="0"/>
          <c:showVal val="1"/>
          <c:showCatName val="0"/>
          <c:showSerName val="0"/>
          <c:showPercent val="0"/>
          <c:showBubbleSize val="0"/>
        </c:dLbls>
        <c:gapWidth val="150"/>
        <c:shape val="box"/>
        <c:axId val="206745088"/>
        <c:axId val="193856640"/>
        <c:axId val="0"/>
      </c:bar3DChart>
      <c:catAx>
        <c:axId val="206745088"/>
        <c:scaling>
          <c:orientation val="minMax"/>
        </c:scaling>
        <c:delete val="0"/>
        <c:axPos val="l"/>
        <c:numFmt formatCode="General" sourceLinked="0"/>
        <c:majorTickMark val="out"/>
        <c:minorTickMark val="none"/>
        <c:tickLblPos val="nextTo"/>
        <c:crossAx val="193856640"/>
        <c:crosses val="autoZero"/>
        <c:auto val="1"/>
        <c:lblAlgn val="ctr"/>
        <c:lblOffset val="100"/>
        <c:noMultiLvlLbl val="0"/>
      </c:catAx>
      <c:valAx>
        <c:axId val="193856640"/>
        <c:scaling>
          <c:orientation val="minMax"/>
        </c:scaling>
        <c:delete val="0"/>
        <c:axPos val="b"/>
        <c:majorGridlines/>
        <c:numFmt formatCode="0.00%" sourceLinked="1"/>
        <c:majorTickMark val="out"/>
        <c:minorTickMark val="none"/>
        <c:tickLblPos val="nextTo"/>
        <c:crossAx val="206745088"/>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vi-VN" sz="1400"/>
              <a:t>Îmi poți spune câte cărţi de citit se găsesc cu aproximaţie la tine în casă (fără manualele de școală)?</a:t>
            </a:r>
            <a:endParaRPr lang="ro-RO" sz="1400"/>
          </a:p>
        </c:rich>
      </c:tx>
      <c:layout/>
      <c:overlay val="1"/>
    </c:title>
    <c:autoTitleDeleted val="0"/>
    <c:view3D>
      <c:rotX val="15"/>
      <c:rotY val="20"/>
      <c:rAngAx val="1"/>
    </c:view3D>
    <c:floor>
      <c:thickness val="0"/>
    </c:floor>
    <c:sideWall>
      <c:thickness val="0"/>
    </c:sideWall>
    <c:backWall>
      <c:thickness val="0"/>
    </c:backWall>
    <c:plotArea>
      <c:layout>
        <c:manualLayout>
          <c:layoutTarget val="inner"/>
          <c:xMode val="edge"/>
          <c:yMode val="edge"/>
          <c:x val="0.2580097007874016"/>
          <c:y val="0.16686263313536712"/>
          <c:w val="0.68351613648293974"/>
          <c:h val="0.74377719761013694"/>
        </c:manualLayout>
      </c:layout>
      <c:bar3DChart>
        <c:barDir val="bar"/>
        <c:grouping val="clustered"/>
        <c:varyColors val="0"/>
        <c:ser>
          <c:idx val="0"/>
          <c:order val="0"/>
          <c:invertIfNegative val="0"/>
          <c:dPt>
            <c:idx val="0"/>
            <c:invertIfNegative val="0"/>
            <c:bubble3D val="0"/>
            <c:spPr>
              <a:solidFill>
                <a:schemeClr val="accent2"/>
              </a:solidFill>
            </c:spPr>
          </c:dPt>
          <c:dPt>
            <c:idx val="7"/>
            <c:invertIfNegative val="0"/>
            <c:bubble3D val="0"/>
            <c:spPr>
              <a:solidFill>
                <a:schemeClr val="accent2"/>
              </a:solidFill>
            </c:spPr>
          </c:dPt>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'sd1'!$C$16:$D$29</c:f>
              <c:multiLvlStrCache>
                <c:ptCount val="14"/>
                <c:lvl>
                  <c:pt idx="0">
                    <c:v>NS/NR</c:v>
                  </c:pt>
                  <c:pt idx="1">
                    <c:v>maxim 10 cărţi</c:v>
                  </c:pt>
                  <c:pt idx="2">
                    <c:v>între 11-25 cărţi</c:v>
                  </c:pt>
                  <c:pt idx="3">
                    <c:v>între 26-50 de cărţi</c:v>
                  </c:pt>
                  <c:pt idx="4">
                    <c:v>între 51-100 cărţi</c:v>
                  </c:pt>
                  <c:pt idx="5">
                    <c:v>între 101-200 cărţi</c:v>
                  </c:pt>
                  <c:pt idx="6">
                    <c:v>peste 200 cărţi</c:v>
                  </c:pt>
                  <c:pt idx="7">
                    <c:v>NS/NR</c:v>
                  </c:pt>
                  <c:pt idx="8">
                    <c:v>maxim 10 cărţi</c:v>
                  </c:pt>
                  <c:pt idx="9">
                    <c:v>între 11-25 cărţi</c:v>
                  </c:pt>
                  <c:pt idx="10">
                    <c:v>între 26-50 de cărţi</c:v>
                  </c:pt>
                  <c:pt idx="11">
                    <c:v>între 51-100 cărţi</c:v>
                  </c:pt>
                  <c:pt idx="12">
                    <c:v>între 101-200 cărţi</c:v>
                  </c:pt>
                  <c:pt idx="13">
                    <c:v>peste 200 cărţi</c:v>
                  </c:pt>
                </c:lvl>
                <c:lvl>
                  <c:pt idx="0">
                    <c:v>Beneficiari proiect</c:v>
                  </c:pt>
                  <c:pt idx="7">
                    <c:v>Non-beneficiari</c:v>
                  </c:pt>
                </c:lvl>
              </c:multiLvlStrCache>
            </c:multiLvlStrRef>
          </c:cat>
          <c:val>
            <c:numRef>
              <c:f>'sd1'!$E$16:$E$29</c:f>
              <c:numCache>
                <c:formatCode>0.00%</c:formatCode>
                <c:ptCount val="14"/>
                <c:pt idx="0">
                  <c:v>0.109</c:v>
                </c:pt>
                <c:pt idx="1">
                  <c:v>0.67800000000000005</c:v>
                </c:pt>
                <c:pt idx="2">
                  <c:v>0.123</c:v>
                </c:pt>
                <c:pt idx="3">
                  <c:v>4.9000000000000002E-2</c:v>
                </c:pt>
                <c:pt idx="4">
                  <c:v>2.9000000000000001E-2</c:v>
                </c:pt>
                <c:pt idx="5">
                  <c:v>4.0000000000000001E-3</c:v>
                </c:pt>
                <c:pt idx="6">
                  <c:v>8.0000000000000002E-3</c:v>
                </c:pt>
                <c:pt idx="7">
                  <c:v>0.109</c:v>
                </c:pt>
                <c:pt idx="8">
                  <c:v>0.52100000000000002</c:v>
                </c:pt>
                <c:pt idx="9">
                  <c:v>0.16300000000000001</c:v>
                </c:pt>
                <c:pt idx="10">
                  <c:v>0.10299999999999999</c:v>
                </c:pt>
                <c:pt idx="11">
                  <c:v>6.0999999999999999E-2</c:v>
                </c:pt>
                <c:pt idx="12">
                  <c:v>1.9E-2</c:v>
                </c:pt>
                <c:pt idx="13">
                  <c:v>2.4E-2</c:v>
                </c:pt>
              </c:numCache>
            </c:numRef>
          </c:val>
        </c:ser>
        <c:dLbls>
          <c:showLegendKey val="0"/>
          <c:showVal val="1"/>
          <c:showCatName val="0"/>
          <c:showSerName val="0"/>
          <c:showPercent val="0"/>
          <c:showBubbleSize val="0"/>
        </c:dLbls>
        <c:gapWidth val="150"/>
        <c:shape val="box"/>
        <c:axId val="207640064"/>
        <c:axId val="193861248"/>
        <c:axId val="0"/>
      </c:bar3DChart>
      <c:catAx>
        <c:axId val="207640064"/>
        <c:scaling>
          <c:orientation val="minMax"/>
        </c:scaling>
        <c:delete val="0"/>
        <c:axPos val="l"/>
        <c:numFmt formatCode="General" sourceLinked="0"/>
        <c:majorTickMark val="out"/>
        <c:minorTickMark val="none"/>
        <c:tickLblPos val="nextTo"/>
        <c:crossAx val="193861248"/>
        <c:crosses val="autoZero"/>
        <c:auto val="1"/>
        <c:lblAlgn val="ctr"/>
        <c:lblOffset val="100"/>
        <c:noMultiLvlLbl val="0"/>
      </c:catAx>
      <c:valAx>
        <c:axId val="193861248"/>
        <c:scaling>
          <c:orientation val="minMax"/>
        </c:scaling>
        <c:delete val="0"/>
        <c:axPos val="b"/>
        <c:majorGridlines/>
        <c:numFmt formatCode="0.00%" sourceLinked="1"/>
        <c:majorTickMark val="out"/>
        <c:minorTickMark val="none"/>
        <c:tickLblPos val="nextTo"/>
        <c:crossAx val="207640064"/>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vi-VN" sz="1600"/>
              <a:t>Tu ai fost la grădiniţă?</a:t>
            </a:r>
            <a:endParaRPr lang="ro-RO" sz="1600"/>
          </a:p>
        </c:rich>
      </c:tx>
      <c:layout/>
      <c:overlay val="1"/>
    </c:title>
    <c:autoTitleDeleted val="0"/>
    <c:view3D>
      <c:rotX val="15"/>
      <c:rotY val="20"/>
      <c:rAngAx val="1"/>
    </c:view3D>
    <c:floor>
      <c:thickness val="0"/>
    </c:floor>
    <c:sideWall>
      <c:thickness val="0"/>
    </c:sideWall>
    <c:backWall>
      <c:thickness val="0"/>
    </c:backWall>
    <c:plotArea>
      <c:layout>
        <c:manualLayout>
          <c:layoutTarget val="inner"/>
          <c:xMode val="edge"/>
          <c:yMode val="edge"/>
          <c:x val="0.1572788484312389"/>
          <c:y val="0.12625536118342032"/>
          <c:w val="0.77897033589033415"/>
          <c:h val="0.77789901559378727"/>
        </c:manualLayout>
      </c:layout>
      <c:bar3DChart>
        <c:barDir val="bar"/>
        <c:grouping val="clustered"/>
        <c:varyColors val="0"/>
        <c:ser>
          <c:idx val="0"/>
          <c:order val="0"/>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'sd2'!$C$16:$D$21</c:f>
              <c:multiLvlStrCache>
                <c:ptCount val="6"/>
                <c:lvl>
                  <c:pt idx="0">
                    <c:v>NS/NR</c:v>
                  </c:pt>
                  <c:pt idx="1">
                    <c:v>DA</c:v>
                  </c:pt>
                  <c:pt idx="2">
                    <c:v>NU</c:v>
                  </c:pt>
                  <c:pt idx="3">
                    <c:v>NS/NR</c:v>
                  </c:pt>
                  <c:pt idx="4">
                    <c:v>DA</c:v>
                  </c:pt>
                  <c:pt idx="5">
                    <c:v>NU</c:v>
                  </c:pt>
                </c:lvl>
                <c:lvl>
                  <c:pt idx="0">
                    <c:v>Beneficiari proiect</c:v>
                  </c:pt>
                  <c:pt idx="3">
                    <c:v>Non-beneficiari</c:v>
                  </c:pt>
                </c:lvl>
              </c:multiLvlStrCache>
            </c:multiLvlStrRef>
          </c:cat>
          <c:val>
            <c:numRef>
              <c:f>'sd2'!$E$16:$E$21</c:f>
              <c:numCache>
                <c:formatCode>0.00%</c:formatCode>
                <c:ptCount val="6"/>
                <c:pt idx="0">
                  <c:v>3.2000000000000001E-2</c:v>
                </c:pt>
                <c:pt idx="1">
                  <c:v>0.80400000000000005</c:v>
                </c:pt>
                <c:pt idx="2">
                  <c:v>0.16500000000000001</c:v>
                </c:pt>
                <c:pt idx="3">
                  <c:v>2.9000000000000001E-2</c:v>
                </c:pt>
                <c:pt idx="4">
                  <c:v>0.87</c:v>
                </c:pt>
                <c:pt idx="5">
                  <c:v>0.10100000000000001</c:v>
                </c:pt>
              </c:numCache>
            </c:numRef>
          </c:val>
        </c:ser>
        <c:dLbls>
          <c:showLegendKey val="0"/>
          <c:showVal val="1"/>
          <c:showCatName val="0"/>
          <c:showSerName val="0"/>
          <c:showPercent val="0"/>
          <c:showBubbleSize val="0"/>
        </c:dLbls>
        <c:gapWidth val="150"/>
        <c:shape val="box"/>
        <c:axId val="207642112"/>
        <c:axId val="193865408"/>
        <c:axId val="0"/>
      </c:bar3DChart>
      <c:catAx>
        <c:axId val="207642112"/>
        <c:scaling>
          <c:orientation val="minMax"/>
        </c:scaling>
        <c:delete val="0"/>
        <c:axPos val="l"/>
        <c:numFmt formatCode="General" sourceLinked="0"/>
        <c:majorTickMark val="out"/>
        <c:minorTickMark val="none"/>
        <c:tickLblPos val="nextTo"/>
        <c:crossAx val="193865408"/>
        <c:crosses val="autoZero"/>
        <c:auto val="1"/>
        <c:lblAlgn val="ctr"/>
        <c:lblOffset val="100"/>
        <c:noMultiLvlLbl val="0"/>
      </c:catAx>
      <c:valAx>
        <c:axId val="193865408"/>
        <c:scaling>
          <c:orientation val="minMax"/>
        </c:scaling>
        <c:delete val="0"/>
        <c:axPos val="b"/>
        <c:majorGridlines/>
        <c:numFmt formatCode="0.00%" sourceLinked="1"/>
        <c:majorTickMark val="out"/>
        <c:minorTickMark val="none"/>
        <c:tickLblPos val="nextTo"/>
        <c:crossAx val="207642112"/>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o-RO"/>
              <a:t>Care este etnia ta?</a:t>
            </a:r>
          </a:p>
        </c:rich>
      </c:tx>
      <c:layout/>
      <c:overlay val="1"/>
    </c:title>
    <c:autoTitleDeleted val="0"/>
    <c:view3D>
      <c:rotX val="15"/>
      <c:rotY val="20"/>
      <c:rAngAx val="1"/>
    </c:view3D>
    <c:floor>
      <c:thickness val="0"/>
    </c:floor>
    <c:sideWall>
      <c:thickness val="0"/>
    </c:sideWall>
    <c:backWall>
      <c:thickness val="0"/>
    </c:backWall>
    <c:plotArea>
      <c:layout>
        <c:manualLayout>
          <c:layoutTarget val="inner"/>
          <c:xMode val="edge"/>
          <c:yMode val="edge"/>
          <c:x val="0.15727330103637543"/>
          <c:y val="0.15206302832922244"/>
          <c:w val="0.78531924802931974"/>
          <c:h val="0.7550240374646856"/>
        </c:manualLayout>
      </c:layout>
      <c:bar3DChart>
        <c:barDir val="bar"/>
        <c:grouping val="clustered"/>
        <c:varyColors val="0"/>
        <c:ser>
          <c:idx val="0"/>
          <c:order val="0"/>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'sd11'!$C$15:$D$26</c:f>
              <c:multiLvlStrCache>
                <c:ptCount val="12"/>
                <c:lvl>
                  <c:pt idx="0">
                    <c:v>NR</c:v>
                  </c:pt>
                  <c:pt idx="1">
                    <c:v>Român</c:v>
                  </c:pt>
                  <c:pt idx="2">
                    <c:v>Maghiar</c:v>
                  </c:pt>
                  <c:pt idx="3">
                    <c:v>Rom</c:v>
                  </c:pt>
                  <c:pt idx="4">
                    <c:v>German</c:v>
                  </c:pt>
                  <c:pt idx="5">
                    <c:v>Alta</c:v>
                  </c:pt>
                  <c:pt idx="6">
                    <c:v>NR</c:v>
                  </c:pt>
                  <c:pt idx="7">
                    <c:v>Român</c:v>
                  </c:pt>
                  <c:pt idx="8">
                    <c:v>Maghiar</c:v>
                  </c:pt>
                  <c:pt idx="9">
                    <c:v>Rom</c:v>
                  </c:pt>
                  <c:pt idx="10">
                    <c:v>German</c:v>
                  </c:pt>
                  <c:pt idx="11">
                    <c:v>Alta</c:v>
                  </c:pt>
                </c:lvl>
                <c:lvl>
                  <c:pt idx="0">
                    <c:v>Beneficiari proiect</c:v>
                  </c:pt>
                  <c:pt idx="6">
                    <c:v>Non-beneficiari</c:v>
                  </c:pt>
                </c:lvl>
              </c:multiLvlStrCache>
            </c:multiLvlStrRef>
          </c:cat>
          <c:val>
            <c:numRef>
              <c:f>'sd11'!$E$15:$E$26</c:f>
              <c:numCache>
                <c:formatCode>0.00%</c:formatCode>
                <c:ptCount val="12"/>
                <c:pt idx="0">
                  <c:v>3.4000000000000002E-2</c:v>
                </c:pt>
                <c:pt idx="1">
                  <c:v>0.108</c:v>
                </c:pt>
                <c:pt idx="2">
                  <c:v>3.0000000000000001E-3</c:v>
                </c:pt>
                <c:pt idx="3">
                  <c:v>0.84799999999999998</c:v>
                </c:pt>
                <c:pt idx="4">
                  <c:v>1E-3</c:v>
                </c:pt>
                <c:pt idx="5">
                  <c:v>6.0000000000000001E-3</c:v>
                </c:pt>
                <c:pt idx="6">
                  <c:v>4.2999999999999997E-2</c:v>
                </c:pt>
                <c:pt idx="7">
                  <c:v>0.53900000000000003</c:v>
                </c:pt>
                <c:pt idx="8">
                  <c:v>2.3E-2</c:v>
                </c:pt>
                <c:pt idx="9">
                  <c:v>0.38700000000000001</c:v>
                </c:pt>
                <c:pt idx="10">
                  <c:v>0</c:v>
                </c:pt>
                <c:pt idx="11">
                  <c:v>8.0000000000000002E-3</c:v>
                </c:pt>
              </c:numCache>
            </c:numRef>
          </c:val>
        </c:ser>
        <c:dLbls>
          <c:showLegendKey val="0"/>
          <c:showVal val="1"/>
          <c:showCatName val="0"/>
          <c:showSerName val="0"/>
          <c:showPercent val="0"/>
          <c:showBubbleSize val="0"/>
        </c:dLbls>
        <c:gapWidth val="150"/>
        <c:shape val="box"/>
        <c:axId val="209695744"/>
        <c:axId val="193867712"/>
        <c:axId val="0"/>
      </c:bar3DChart>
      <c:catAx>
        <c:axId val="209695744"/>
        <c:scaling>
          <c:orientation val="minMax"/>
        </c:scaling>
        <c:delete val="0"/>
        <c:axPos val="l"/>
        <c:numFmt formatCode="General" sourceLinked="0"/>
        <c:majorTickMark val="out"/>
        <c:minorTickMark val="none"/>
        <c:tickLblPos val="nextTo"/>
        <c:crossAx val="193867712"/>
        <c:crosses val="autoZero"/>
        <c:auto val="1"/>
        <c:lblAlgn val="ctr"/>
        <c:lblOffset val="100"/>
        <c:noMultiLvlLbl val="0"/>
      </c:catAx>
      <c:valAx>
        <c:axId val="193867712"/>
        <c:scaling>
          <c:orientation val="minMax"/>
        </c:scaling>
        <c:delete val="0"/>
        <c:axPos val="b"/>
        <c:majorGridlines/>
        <c:numFmt formatCode="0.00%" sourceLinked="1"/>
        <c:majorTickMark val="out"/>
        <c:minorTickMark val="none"/>
        <c:tickLblPos val="nextTo"/>
        <c:crossAx val="209695744"/>
        <c:crosses val="autoZero"/>
        <c:crossBetween val="between"/>
      </c:valAx>
    </c:plotArea>
    <c:plotVisOnly val="1"/>
    <c:dispBlanksAs val="gap"/>
    <c:showDLblsOverMax val="0"/>
  </c:chart>
  <c:externalData r:id="rId1">
    <c:autoUpdate val="0"/>
  </c:externalData>
</c:chartSpace>
</file>

<file path=ppt/comments/comment1.xml><?xml version="1.0" encoding="utf-8"?>
<p:cmLst xmlns:a="http://schemas.openxmlformats.org/drawingml/2006/main" xmlns:r="http://schemas.openxmlformats.org/officeDocument/2006/relationships" xmlns:p="http://schemas.openxmlformats.org/presentationml/2006/main">
  <p:cm authorId="1" dt="2015-12-11T23:00:26.274" idx="5">
    <p:pos x="10" y="10"/>
    <p:text>Analiza ne indică faptul că elevii beneficiari ai proiectului nu au obținut, în valul I al testării, note semnificativ diferite de cele ale elevilor non-beneficiari - controlând efectul celorlalte variabile independente incluse în modelul de regresie. Practic, la start, elevii care au avut același profil socio-demografic - definit de variabilele incluse în modelul de regresie (aceeași educație parentală, aceeași etnie, aceleași dotări culturale exprimate prin numărul de cărți, nivelul educațional, venit, mediul de rezidență), fie că au fost beneficiari, fie non-beneficiari - au înregistrat note similare (statistic vorbind, diferența nu a fost semnificativă). Fără a controla efectul variabilelor independente, am arătat mai sus că există diferență semnificativă, la testarea din valul I, între notele obținute de elevii beneficiari și cei non-beneficiari în favoarea celor din urmă; însă acest lucru se datorează faptului că elevii beneficiari ai proiectului au fost selectați în baza unor criterii care îi încadrau într-un grup vulnerabil (elevi romi, cu situație familială și financiară mai dificilă etc.). Controlând efectul acestor variabile independente, diferența mediei notelor celor două categorii de elevi nu mai este semnificativ diferită.
Analiza confirmă și ceea ce știam deja din alte studii derulate, anume faptul că performanța școlară depinde de factori precum educația parentală și capitalul cultural al familiei – suprins în cercetare prin ”numărul de cărți existente în gospodărie”. Copiii care provin din familii în care părinții au un nivel educațional mai ridicat, au obținut note mai mari la testarea la matematică în primul val (controlând efectul celorlalte variabile incluse în model); de asemenea, existența unui număr mai mare de cărți în familie a crescut șansele obținerii unei note mai mari la testarea la matematică.
Rezultatele arată, de asemenea, că etnia elevilor este un factor diferențiator, elevii romi au obținut la testarea din valul I note la matematică semnificativ mai mici comparativ cu elevii neromi (controlând efectul celorlalte variabile incluse în model). Acest fapt arată că elevii romi sunt, într-adevăr, un grup vulnerabil în procesul educațional inclusiv din perspectiva nivelului acumulărilor educaționale pe care școala le poate asigura acestora.</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DCA682-3AFA-4E82-9310-0F6B29052349}" type="datetimeFigureOut">
              <a:rPr lang="en-US" smtClean="0"/>
              <a:t>12/13/2015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E480B-7FC1-4F4D-B1B7-6595854912A6}" type="slidenum">
              <a:rPr lang="en-US" smtClean="0"/>
              <a:t>‹#›</a:t>
            </a:fld>
            <a:endParaRPr lang="en-US"/>
          </a:p>
        </p:txBody>
      </p:sp>
    </p:spTree>
    <p:extLst>
      <p:ext uri="{BB962C8B-B14F-4D97-AF65-F5344CB8AC3E}">
        <p14:creationId xmlns:p14="http://schemas.microsoft.com/office/powerpoint/2010/main" val="3554217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DCA682-3AFA-4E82-9310-0F6B29052349}" type="datetimeFigureOut">
              <a:rPr lang="en-US" smtClean="0"/>
              <a:t>12/13/2015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E480B-7FC1-4F4D-B1B7-6595854912A6}" type="slidenum">
              <a:rPr lang="en-US" smtClean="0"/>
              <a:t>‹#›</a:t>
            </a:fld>
            <a:endParaRPr lang="en-US"/>
          </a:p>
        </p:txBody>
      </p:sp>
    </p:spTree>
    <p:extLst>
      <p:ext uri="{BB962C8B-B14F-4D97-AF65-F5344CB8AC3E}">
        <p14:creationId xmlns:p14="http://schemas.microsoft.com/office/powerpoint/2010/main" val="1426304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DCA682-3AFA-4E82-9310-0F6B29052349}" type="datetimeFigureOut">
              <a:rPr lang="en-US" smtClean="0"/>
              <a:t>12/13/2015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E480B-7FC1-4F4D-B1B7-6595854912A6}" type="slidenum">
              <a:rPr lang="en-US" smtClean="0"/>
              <a:t>‹#›</a:t>
            </a:fld>
            <a:endParaRPr lang="en-US"/>
          </a:p>
        </p:txBody>
      </p:sp>
    </p:spTree>
    <p:extLst>
      <p:ext uri="{BB962C8B-B14F-4D97-AF65-F5344CB8AC3E}">
        <p14:creationId xmlns:p14="http://schemas.microsoft.com/office/powerpoint/2010/main" val="345554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DCA682-3AFA-4E82-9310-0F6B29052349}" type="datetimeFigureOut">
              <a:rPr lang="en-US" smtClean="0"/>
              <a:t>12/13/2015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E480B-7FC1-4F4D-B1B7-6595854912A6}" type="slidenum">
              <a:rPr lang="en-US" smtClean="0"/>
              <a:t>‹#›</a:t>
            </a:fld>
            <a:endParaRPr lang="en-US"/>
          </a:p>
        </p:txBody>
      </p:sp>
    </p:spTree>
    <p:extLst>
      <p:ext uri="{BB962C8B-B14F-4D97-AF65-F5344CB8AC3E}">
        <p14:creationId xmlns:p14="http://schemas.microsoft.com/office/powerpoint/2010/main" val="804514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DCA682-3AFA-4E82-9310-0F6B29052349}" type="datetimeFigureOut">
              <a:rPr lang="en-US" smtClean="0"/>
              <a:t>12/13/2015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E480B-7FC1-4F4D-B1B7-6595854912A6}" type="slidenum">
              <a:rPr lang="en-US" smtClean="0"/>
              <a:t>‹#›</a:t>
            </a:fld>
            <a:endParaRPr lang="en-US"/>
          </a:p>
        </p:txBody>
      </p:sp>
    </p:spTree>
    <p:extLst>
      <p:ext uri="{BB962C8B-B14F-4D97-AF65-F5344CB8AC3E}">
        <p14:creationId xmlns:p14="http://schemas.microsoft.com/office/powerpoint/2010/main" val="3174759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DCA682-3AFA-4E82-9310-0F6B29052349}" type="datetimeFigureOut">
              <a:rPr lang="en-US" smtClean="0"/>
              <a:t>12/13/2015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8E480B-7FC1-4F4D-B1B7-6595854912A6}" type="slidenum">
              <a:rPr lang="en-US" smtClean="0"/>
              <a:t>‹#›</a:t>
            </a:fld>
            <a:endParaRPr lang="en-US"/>
          </a:p>
        </p:txBody>
      </p:sp>
    </p:spTree>
    <p:extLst>
      <p:ext uri="{BB962C8B-B14F-4D97-AF65-F5344CB8AC3E}">
        <p14:creationId xmlns:p14="http://schemas.microsoft.com/office/powerpoint/2010/main" val="1574715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DCA682-3AFA-4E82-9310-0F6B29052349}" type="datetimeFigureOut">
              <a:rPr lang="en-US" smtClean="0"/>
              <a:t>12/13/2015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8E480B-7FC1-4F4D-B1B7-6595854912A6}" type="slidenum">
              <a:rPr lang="en-US" smtClean="0"/>
              <a:t>‹#›</a:t>
            </a:fld>
            <a:endParaRPr lang="en-US"/>
          </a:p>
        </p:txBody>
      </p:sp>
    </p:spTree>
    <p:extLst>
      <p:ext uri="{BB962C8B-B14F-4D97-AF65-F5344CB8AC3E}">
        <p14:creationId xmlns:p14="http://schemas.microsoft.com/office/powerpoint/2010/main" val="592620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DCA682-3AFA-4E82-9310-0F6B29052349}" type="datetimeFigureOut">
              <a:rPr lang="en-US" smtClean="0"/>
              <a:t>12/13/2015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8E480B-7FC1-4F4D-B1B7-6595854912A6}" type="slidenum">
              <a:rPr lang="en-US" smtClean="0"/>
              <a:t>‹#›</a:t>
            </a:fld>
            <a:endParaRPr lang="en-US"/>
          </a:p>
        </p:txBody>
      </p:sp>
    </p:spTree>
    <p:extLst>
      <p:ext uri="{BB962C8B-B14F-4D97-AF65-F5344CB8AC3E}">
        <p14:creationId xmlns:p14="http://schemas.microsoft.com/office/powerpoint/2010/main" val="3350340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CA682-3AFA-4E82-9310-0F6B29052349}" type="datetimeFigureOut">
              <a:rPr lang="en-US" smtClean="0"/>
              <a:t>12/13/2015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8E480B-7FC1-4F4D-B1B7-6595854912A6}" type="slidenum">
              <a:rPr lang="en-US" smtClean="0"/>
              <a:t>‹#›</a:t>
            </a:fld>
            <a:endParaRPr lang="en-US"/>
          </a:p>
        </p:txBody>
      </p:sp>
    </p:spTree>
    <p:extLst>
      <p:ext uri="{BB962C8B-B14F-4D97-AF65-F5344CB8AC3E}">
        <p14:creationId xmlns:p14="http://schemas.microsoft.com/office/powerpoint/2010/main" val="166472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DCA682-3AFA-4E82-9310-0F6B29052349}" type="datetimeFigureOut">
              <a:rPr lang="en-US" smtClean="0"/>
              <a:t>12/13/2015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8E480B-7FC1-4F4D-B1B7-6595854912A6}" type="slidenum">
              <a:rPr lang="en-US" smtClean="0"/>
              <a:t>‹#›</a:t>
            </a:fld>
            <a:endParaRPr lang="en-US"/>
          </a:p>
        </p:txBody>
      </p:sp>
    </p:spTree>
    <p:extLst>
      <p:ext uri="{BB962C8B-B14F-4D97-AF65-F5344CB8AC3E}">
        <p14:creationId xmlns:p14="http://schemas.microsoft.com/office/powerpoint/2010/main" val="886367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DCA682-3AFA-4E82-9310-0F6B29052349}" type="datetimeFigureOut">
              <a:rPr lang="en-US" smtClean="0"/>
              <a:t>12/13/2015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8E480B-7FC1-4F4D-B1B7-6595854912A6}" type="slidenum">
              <a:rPr lang="en-US" smtClean="0"/>
              <a:t>‹#›</a:t>
            </a:fld>
            <a:endParaRPr lang="en-US"/>
          </a:p>
        </p:txBody>
      </p:sp>
    </p:spTree>
    <p:extLst>
      <p:ext uri="{BB962C8B-B14F-4D97-AF65-F5344CB8AC3E}">
        <p14:creationId xmlns:p14="http://schemas.microsoft.com/office/powerpoint/2010/main" val="2016753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CA682-3AFA-4E82-9310-0F6B29052349}" type="datetimeFigureOut">
              <a:rPr lang="en-US" smtClean="0"/>
              <a:t>12/13/2015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8E480B-7FC1-4F4D-B1B7-6595854912A6}" type="slidenum">
              <a:rPr lang="en-US" smtClean="0"/>
              <a:t>‹#›</a:t>
            </a:fld>
            <a:endParaRPr lang="en-US"/>
          </a:p>
        </p:txBody>
      </p:sp>
    </p:spTree>
    <p:extLst>
      <p:ext uri="{BB962C8B-B14F-4D97-AF65-F5344CB8AC3E}">
        <p14:creationId xmlns:p14="http://schemas.microsoft.com/office/powerpoint/2010/main" val="2402486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06285" y="108857"/>
            <a:ext cx="9832975" cy="123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ubtitle 5"/>
          <p:cNvSpPr>
            <a:spLocks noGrp="1"/>
          </p:cNvSpPr>
          <p:nvPr>
            <p:ph type="subTitle" idx="1"/>
          </p:nvPr>
        </p:nvSpPr>
        <p:spPr>
          <a:xfrm>
            <a:off x="1513115" y="1230087"/>
            <a:ext cx="9144000" cy="4996542"/>
          </a:xfrm>
        </p:spPr>
        <p:txBody>
          <a:bodyPr>
            <a:normAutofit fontScale="92500" lnSpcReduction="20000"/>
          </a:bodyPr>
          <a:lstStyle/>
          <a:p>
            <a:endParaRPr lang="en-US" sz="4400" b="1" dirty="0" smtClean="0"/>
          </a:p>
          <a:p>
            <a:r>
              <a:rPr lang="ro-RO" sz="4400" b="1" dirty="0" smtClean="0"/>
              <a:t>Măsuri </a:t>
            </a:r>
            <a:r>
              <a:rPr lang="ro-RO" sz="4400" b="1" dirty="0"/>
              <a:t>de succes în prevenirea </a:t>
            </a:r>
            <a:endParaRPr lang="ro-RO" sz="4400" b="1" dirty="0" smtClean="0"/>
          </a:p>
          <a:p>
            <a:r>
              <a:rPr lang="ro-RO" sz="4400" b="1" dirty="0" smtClean="0"/>
              <a:t>părăsirii </a:t>
            </a:r>
            <a:r>
              <a:rPr lang="ro-RO" sz="4400" b="1" dirty="0"/>
              <a:t>timpurii a școlii </a:t>
            </a:r>
            <a:endParaRPr lang="en-US" sz="4400" dirty="0"/>
          </a:p>
          <a:p>
            <a:endParaRPr lang="en-US" b="1" dirty="0" smtClean="0"/>
          </a:p>
          <a:p>
            <a:r>
              <a:rPr lang="ro-RO" b="1" dirty="0" smtClean="0"/>
              <a:t>Studiu </a:t>
            </a:r>
            <a:r>
              <a:rPr lang="ro-RO" b="1" dirty="0"/>
              <a:t>realizat în cadrul proiectului </a:t>
            </a:r>
            <a:endParaRPr lang="en-US" dirty="0"/>
          </a:p>
          <a:p>
            <a:r>
              <a:rPr lang="en-US" b="1" dirty="0"/>
              <a:t>“</a:t>
            </a:r>
            <a:r>
              <a:rPr lang="ro-RO" b="1" dirty="0"/>
              <a:t>Copiii și părinții romi vor la școală!”</a:t>
            </a:r>
            <a:endParaRPr lang="en-US" dirty="0"/>
          </a:p>
          <a:p>
            <a:r>
              <a:rPr lang="ro-RO" b="1" dirty="0"/>
              <a:t>POSDRU ID 132996  </a:t>
            </a:r>
            <a:endParaRPr lang="ro-RO" b="1" dirty="0" smtClean="0"/>
          </a:p>
          <a:p>
            <a:endParaRPr lang="en-US" sz="1800" dirty="0"/>
          </a:p>
          <a:p>
            <a:r>
              <a:rPr lang="ro-RO" b="1" dirty="0"/>
              <a:t>2015  </a:t>
            </a:r>
            <a:endParaRPr lang="ro-RO" b="1" dirty="0" smtClean="0"/>
          </a:p>
          <a:p>
            <a:endParaRPr lang="en-US" dirty="0"/>
          </a:p>
          <a:p>
            <a:r>
              <a:rPr lang="ro-RO" b="1" dirty="0"/>
              <a:t>Autori: </a:t>
            </a:r>
            <a:endParaRPr lang="en-US" dirty="0"/>
          </a:p>
          <a:p>
            <a:r>
              <a:rPr lang="ro-RO" b="1" dirty="0"/>
              <a:t>Claudiu Ivan și Iulius </a:t>
            </a:r>
            <a:r>
              <a:rPr lang="ro-RO" b="1" dirty="0" smtClean="0"/>
              <a:t>Rostaș</a:t>
            </a:r>
            <a:endParaRPr lang="en-US" dirty="0"/>
          </a:p>
          <a:p>
            <a:endParaRPr lang="en-US" dirty="0"/>
          </a:p>
        </p:txBody>
      </p:sp>
    </p:spTree>
    <p:extLst>
      <p:ext uri="{BB962C8B-B14F-4D97-AF65-F5344CB8AC3E}">
        <p14:creationId xmlns:p14="http://schemas.microsoft.com/office/powerpoint/2010/main" val="3748349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2576"/>
            <a:ext cx="10515600" cy="1115333"/>
          </a:xfrm>
        </p:spPr>
        <p:txBody>
          <a:bodyPr/>
          <a:lstStyle/>
          <a:p>
            <a:pPr algn="ctr"/>
            <a:r>
              <a:rPr lang="ro-RO" dirty="0" smtClean="0"/>
              <a:t>Aspirații educaționale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52646434"/>
              </p:ext>
            </p:extLst>
          </p:nvPr>
        </p:nvGraphicFramePr>
        <p:xfrm>
          <a:off x="838200" y="1332411"/>
          <a:ext cx="10515600" cy="46094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72378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40855356"/>
              </p:ext>
            </p:extLst>
          </p:nvPr>
        </p:nvGraphicFramePr>
        <p:xfrm>
          <a:off x="838200" y="1079863"/>
          <a:ext cx="10515600" cy="50971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6603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2"/>
            <a:ext cx="10515600" cy="836658"/>
          </a:xfrm>
        </p:spPr>
        <p:txBody>
          <a:bodyPr/>
          <a:lstStyle/>
          <a:p>
            <a:r>
              <a:rPr lang="ro-RO" dirty="0" smtClean="0"/>
              <a:t>Evaluarea modului în care se predă la școală</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35595073"/>
              </p:ext>
            </p:extLst>
          </p:nvPr>
        </p:nvGraphicFramePr>
        <p:xfrm>
          <a:off x="838200" y="1288869"/>
          <a:ext cx="10515600" cy="48880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113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smtClean="0"/>
              <a:t>Manifestarea unor comportamente discriminatorii în școală</a:t>
            </a:r>
            <a:endParaRPr lang="en-US" dirty="0"/>
          </a:p>
        </p:txBody>
      </p:sp>
      <p:graphicFrame>
        <p:nvGraphicFramePr>
          <p:cNvPr id="4" name="Content Placeholder 3"/>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30462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160" y="120060"/>
            <a:ext cx="10515600" cy="1325563"/>
          </a:xfrm>
        </p:spPr>
        <p:txBody>
          <a:bodyPr/>
          <a:lstStyle/>
          <a:p>
            <a:pPr algn="ctr"/>
            <a:r>
              <a:rPr lang="ro-RO" dirty="0" smtClean="0"/>
              <a:t>Numărul de cărți din gospodărie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17504135"/>
              </p:ext>
            </p:extLst>
          </p:nvPr>
        </p:nvGraphicFramePr>
        <p:xfrm>
          <a:off x="838200" y="1445623"/>
          <a:ext cx="10515600" cy="47313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31970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3536"/>
            <a:ext cx="10515600" cy="1002121"/>
          </a:xfrm>
        </p:spPr>
        <p:txBody>
          <a:bodyPr/>
          <a:lstStyle/>
          <a:p>
            <a:pPr algn="ctr"/>
            <a:r>
              <a:rPr lang="ro-RO" dirty="0" smtClean="0"/>
              <a:t>Educația preșcolară</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0467947"/>
              </p:ext>
            </p:extLst>
          </p:nvPr>
        </p:nvGraphicFramePr>
        <p:xfrm>
          <a:off x="838200" y="1280160"/>
          <a:ext cx="10515600" cy="48968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27098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7286"/>
          </a:xfrm>
        </p:spPr>
        <p:txBody>
          <a:bodyPr/>
          <a:lstStyle/>
          <a:p>
            <a:pPr algn="ctr"/>
            <a:r>
              <a:rPr lang="ro-RO" dirty="0" smtClean="0"/>
              <a:t>Etnia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4805577"/>
              </p:ext>
            </p:extLst>
          </p:nvPr>
        </p:nvGraphicFramePr>
        <p:xfrm>
          <a:off x="838200" y="1332412"/>
          <a:ext cx="10515600" cy="48445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89862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1915"/>
            <a:ext cx="10515600" cy="871492"/>
          </a:xfrm>
        </p:spPr>
        <p:txBody>
          <a:bodyPr/>
          <a:lstStyle/>
          <a:p>
            <a:pPr algn="ctr"/>
            <a:r>
              <a:rPr lang="ro-RO" dirty="0" smtClean="0"/>
              <a:t>Gen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80380448"/>
              </p:ext>
            </p:extLst>
          </p:nvPr>
        </p:nvGraphicFramePr>
        <p:xfrm>
          <a:off x="838200" y="1271451"/>
          <a:ext cx="10515600" cy="49055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60147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2452"/>
          </a:xfrm>
        </p:spPr>
        <p:txBody>
          <a:bodyPr/>
          <a:lstStyle/>
          <a:p>
            <a:pPr algn="ctr"/>
            <a:r>
              <a:rPr lang="ro-RO" dirty="0" smtClean="0"/>
              <a:t>Educația parentală</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34673537"/>
              </p:ext>
            </p:extLst>
          </p:nvPr>
        </p:nvGraphicFramePr>
        <p:xfrm>
          <a:off x="838200" y="1297578"/>
          <a:ext cx="10515600" cy="48793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93279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0955"/>
            <a:ext cx="10515600" cy="932452"/>
          </a:xfrm>
        </p:spPr>
        <p:txBody>
          <a:bodyPr/>
          <a:lstStyle/>
          <a:p>
            <a:pPr algn="ctr"/>
            <a:r>
              <a:rPr lang="ro-RO" dirty="0" smtClean="0"/>
              <a:t>Resursele financiare ale familiei</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87365085"/>
              </p:ext>
            </p:extLst>
          </p:nvPr>
        </p:nvGraphicFramePr>
        <p:xfrm>
          <a:off x="838200" y="1262743"/>
          <a:ext cx="10515600" cy="49142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65230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2452"/>
          </a:xfrm>
        </p:spPr>
        <p:txBody>
          <a:bodyPr/>
          <a:lstStyle/>
          <a:p>
            <a:pPr algn="ctr"/>
            <a:r>
              <a:rPr lang="en-US" b="1" u="sng" dirty="0" smtClean="0"/>
              <a:t>Context – </a:t>
            </a:r>
            <a:r>
              <a:rPr lang="en-US" b="1" u="sng" dirty="0" err="1" smtClean="0"/>
              <a:t>persisten</a:t>
            </a:r>
            <a:r>
              <a:rPr lang="ro-RO" b="1" u="sng" dirty="0" smtClean="0"/>
              <a:t>ța inegalităților școlare</a:t>
            </a:r>
            <a:endParaRPr lang="en-US" b="1" u="sng" dirty="0"/>
          </a:p>
        </p:txBody>
      </p:sp>
      <p:sp>
        <p:nvSpPr>
          <p:cNvPr id="3" name="Content Placeholder 2"/>
          <p:cNvSpPr>
            <a:spLocks noGrp="1"/>
          </p:cNvSpPr>
          <p:nvPr>
            <p:ph idx="1"/>
          </p:nvPr>
        </p:nvSpPr>
        <p:spPr>
          <a:xfrm>
            <a:off x="646611" y="1464265"/>
            <a:ext cx="10515600" cy="4351338"/>
          </a:xfrm>
        </p:spPr>
        <p:txBody>
          <a:bodyPr>
            <a:normAutofit lnSpcReduction="10000"/>
          </a:bodyPr>
          <a:lstStyle/>
          <a:p>
            <a:pPr algn="just"/>
            <a:r>
              <a:rPr lang="ro-RO" sz="2400" dirty="0" smtClean="0"/>
              <a:t>Există </a:t>
            </a:r>
            <a:r>
              <a:rPr lang="ro-RO" sz="2400" dirty="0"/>
              <a:t>inegalitate școlară atunci când categorii de elevi vulnerabili (cum sunt copiii din mediul rural, copiii romi, copiii din familii monoparentale, copiii care provin din familii sărace, cu educație parentală scăzută) înregistrează rate mai scăzute de participare școlară, respectiv un nivel mai scăzut al rezultatelor/competențelor școlare comparativ cu colegii lor din medii non-vulnerabile. </a:t>
            </a:r>
            <a:endParaRPr lang="en-US" sz="2400" dirty="0" smtClean="0"/>
          </a:p>
          <a:p>
            <a:pPr marL="0" indent="0" algn="just">
              <a:buNone/>
            </a:pPr>
            <a:endParaRPr lang="ro-RO" sz="2400" dirty="0" smtClean="0"/>
          </a:p>
          <a:p>
            <a:pPr algn="just"/>
            <a:r>
              <a:rPr lang="ro-RO" sz="2400" dirty="0" smtClean="0"/>
              <a:t>Datele </a:t>
            </a:r>
            <a:r>
              <a:rPr lang="ro-RO" sz="2400" dirty="0"/>
              <a:t>colectate în ultimele două decenii în România arată, fără echivoc, existența inegalităților de șanse educaționale. </a:t>
            </a:r>
            <a:r>
              <a:rPr lang="ro-RO" sz="2400" dirty="0" smtClean="0"/>
              <a:t>De exemplu</a:t>
            </a:r>
            <a:r>
              <a:rPr lang="en-US" sz="2400" dirty="0" smtClean="0"/>
              <a:t>,</a:t>
            </a:r>
            <a:r>
              <a:rPr lang="ro-RO" sz="2400" dirty="0" smtClean="0"/>
              <a:t> Recensământul </a:t>
            </a:r>
            <a:r>
              <a:rPr lang="ro-RO" sz="2400" dirty="0"/>
              <a:t>României realizat în anul </a:t>
            </a:r>
            <a:r>
              <a:rPr lang="ro-RO" sz="2400" dirty="0" smtClean="0"/>
              <a:t>2011 arată </a:t>
            </a:r>
            <a:r>
              <a:rPr lang="ro-RO" sz="2400" dirty="0"/>
              <a:t>că dintre persoanele care s-au declarat de etnie romă și care au vârsta de cel puțin zece ani, una din șapte (14.1%)  nu a absolvit nicio clasă și în plus nici nu știu să scrie sau să citească (sunt analfabete) - față de o pondere a aceleiași categorii de 1% în rândul majoritarilor sau 0.8% în rândul maghiarilor.</a:t>
            </a:r>
            <a:endParaRPr lang="en-US" sz="2400" dirty="0"/>
          </a:p>
          <a:p>
            <a:pPr marL="0" indent="0" algn="just">
              <a:buNone/>
            </a:pPr>
            <a:endParaRPr lang="en-US" dirty="0"/>
          </a:p>
          <a:p>
            <a:pPr marL="0" indent="0" algn="just">
              <a:buNone/>
            </a:pPr>
            <a:endParaRPr lang="en-US" dirty="0"/>
          </a:p>
        </p:txBody>
      </p:sp>
    </p:spTree>
    <p:extLst>
      <p:ext uri="{BB962C8B-B14F-4D97-AF65-F5344CB8AC3E}">
        <p14:creationId xmlns:p14="http://schemas.microsoft.com/office/powerpoint/2010/main" val="23480451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63561525"/>
              </p:ext>
            </p:extLst>
          </p:nvPr>
        </p:nvGraphicFramePr>
        <p:xfrm>
          <a:off x="838200" y="1088571"/>
          <a:ext cx="10515600" cy="50883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50466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0954"/>
            <a:ext cx="10515600" cy="932452"/>
          </a:xfrm>
        </p:spPr>
        <p:txBody>
          <a:bodyPr/>
          <a:lstStyle/>
          <a:p>
            <a:pPr algn="ctr"/>
            <a:r>
              <a:rPr lang="ro-RO" dirty="0" smtClean="0"/>
              <a:t>Evaluarea impactului proiectului</a:t>
            </a:r>
            <a:endParaRPr lang="en-US" dirty="0"/>
          </a:p>
        </p:txBody>
      </p:sp>
      <p:sp>
        <p:nvSpPr>
          <p:cNvPr id="3" name="Content Placeholder 2"/>
          <p:cNvSpPr>
            <a:spLocks noGrp="1"/>
          </p:cNvSpPr>
          <p:nvPr>
            <p:ph idx="1"/>
          </p:nvPr>
        </p:nvSpPr>
        <p:spPr>
          <a:xfrm>
            <a:off x="859971" y="1123405"/>
            <a:ext cx="10570029" cy="5294811"/>
          </a:xfrm>
        </p:spPr>
        <p:txBody>
          <a:bodyPr>
            <a:normAutofit lnSpcReduction="10000"/>
          </a:bodyPr>
          <a:lstStyle/>
          <a:p>
            <a:pPr algn="just"/>
            <a:r>
              <a:rPr lang="ro-RO" sz="2600" dirty="0"/>
              <a:t>Cercetarea derulată în valul II (perioada mai – iunie 2015) a urmărit evaluarea impactului intervenției de tip sprijin educațional intensiv (SEI) pe termen scurt, după aproximativ opt luni în care elevii beneficiari ai proiectului „Copiii și părinții romi vor la școală!” - ID 132996 au primit </a:t>
            </a:r>
            <a:r>
              <a:rPr lang="ro-RO" sz="2600" dirty="0" smtClean="0"/>
              <a:t>suport</a:t>
            </a:r>
            <a:r>
              <a:rPr lang="ro-RO" sz="2600" dirty="0" smtClean="0"/>
              <a:t>;</a:t>
            </a:r>
            <a:endParaRPr lang="en-US" sz="2600" dirty="0" smtClean="0"/>
          </a:p>
          <a:p>
            <a:pPr marL="0" indent="0" algn="just">
              <a:buNone/>
            </a:pPr>
            <a:endParaRPr lang="ro-RO" sz="2600" dirty="0" smtClean="0"/>
          </a:p>
          <a:p>
            <a:pPr algn="just"/>
            <a:r>
              <a:rPr lang="ro-RO" sz="2600" dirty="0"/>
              <a:t>Gradul de competență școlară a elevilor chestionați (beneficiari și non-beneficiari) a fost testat atât la începutul proiectului, când intervenția suport a fost la începutul ei, cât și la final, după aproximativ opt luni în care intervenția s-a derulat </a:t>
            </a:r>
            <a:r>
              <a:rPr lang="ro-RO" sz="2600" dirty="0" smtClean="0"/>
              <a:t>încontinuu</a:t>
            </a:r>
            <a:r>
              <a:rPr lang="ro-RO" sz="2600" dirty="0" smtClean="0"/>
              <a:t>;</a:t>
            </a:r>
            <a:endParaRPr lang="en-US" sz="2600" dirty="0" smtClean="0"/>
          </a:p>
          <a:p>
            <a:pPr marL="0" indent="0" algn="just">
              <a:buNone/>
            </a:pPr>
            <a:endParaRPr lang="ro-RO" sz="2600" dirty="0" smtClean="0"/>
          </a:p>
          <a:p>
            <a:pPr algn="just"/>
            <a:r>
              <a:rPr lang="ro-RO" sz="2600" dirty="0" smtClean="0"/>
              <a:t>Am raportat evoluția </a:t>
            </a:r>
            <a:r>
              <a:rPr lang="ro-RO" sz="2600" dirty="0"/>
              <a:t>grupului </a:t>
            </a:r>
            <a:r>
              <a:rPr lang="ro-RO" sz="2600" dirty="0" smtClean="0"/>
              <a:t>beneficiarilor </a:t>
            </a:r>
            <a:r>
              <a:rPr lang="ro-RO" sz="2600" dirty="0"/>
              <a:t>la evoluția unui alt grup </a:t>
            </a:r>
            <a:r>
              <a:rPr lang="ro-RO" sz="2600" dirty="0" smtClean="0"/>
              <a:t>neutru (de control), </a:t>
            </a:r>
            <a:r>
              <a:rPr lang="ro-RO" sz="2600" dirty="0"/>
              <a:t>în sensul că, asupra lui nu se exercită influența intervenției puse în </a:t>
            </a:r>
            <a:r>
              <a:rPr lang="ro-RO" sz="2600" dirty="0" smtClean="0"/>
              <a:t>act</a:t>
            </a:r>
            <a:r>
              <a:rPr lang="ro-RO" dirty="0" smtClean="0"/>
              <a:t>;</a:t>
            </a:r>
            <a:endParaRPr lang="ro-RO" dirty="0" smtClean="0"/>
          </a:p>
        </p:txBody>
      </p:sp>
    </p:spTree>
    <p:extLst>
      <p:ext uri="{BB962C8B-B14F-4D97-AF65-F5344CB8AC3E}">
        <p14:creationId xmlns:p14="http://schemas.microsoft.com/office/powerpoint/2010/main" val="1935432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0954"/>
            <a:ext cx="10515600" cy="932452"/>
          </a:xfrm>
        </p:spPr>
        <p:txBody>
          <a:bodyPr/>
          <a:lstStyle/>
          <a:p>
            <a:pPr algn="ctr"/>
            <a:r>
              <a:rPr lang="ro-RO" dirty="0" smtClean="0"/>
              <a:t>Evaluarea impactului </a:t>
            </a:r>
            <a:r>
              <a:rPr lang="ro-RO" dirty="0" smtClean="0"/>
              <a:t>proiectului</a:t>
            </a:r>
            <a:r>
              <a:rPr lang="en-US" dirty="0" smtClean="0"/>
              <a:t> (cont’d)</a:t>
            </a:r>
            <a:endParaRPr lang="en-US" dirty="0"/>
          </a:p>
        </p:txBody>
      </p:sp>
      <p:sp>
        <p:nvSpPr>
          <p:cNvPr id="3" name="Content Placeholder 2"/>
          <p:cNvSpPr>
            <a:spLocks noGrp="1"/>
          </p:cNvSpPr>
          <p:nvPr>
            <p:ph idx="1"/>
          </p:nvPr>
        </p:nvSpPr>
        <p:spPr>
          <a:xfrm>
            <a:off x="620486" y="1362892"/>
            <a:ext cx="10835639" cy="4450079"/>
          </a:xfrm>
        </p:spPr>
        <p:txBody>
          <a:bodyPr>
            <a:normAutofit lnSpcReduction="10000"/>
          </a:bodyPr>
          <a:lstStyle/>
          <a:p>
            <a:pPr algn="just" hangingPunct="0"/>
            <a:r>
              <a:rPr lang="ro-RO" sz="2600" dirty="0" smtClean="0"/>
              <a:t>Am </a:t>
            </a:r>
            <a:r>
              <a:rPr lang="ro-RO" sz="2600" dirty="0"/>
              <a:t>reținut pentru analiza impactului doar acele școli în care am regăsit în valul </a:t>
            </a:r>
            <a:r>
              <a:rPr lang="ro-RO" sz="2600" dirty="0" smtClean="0"/>
              <a:t>II (</a:t>
            </a:r>
            <a:r>
              <a:rPr lang="ro-RO" sz="2600" dirty="0"/>
              <a:t>l</a:t>
            </a:r>
            <a:r>
              <a:rPr lang="ro-RO" sz="2600" dirty="0" smtClean="0"/>
              <a:t>unile mai-iunie 2015) </a:t>
            </a:r>
            <a:r>
              <a:rPr lang="ro-RO" sz="2600" dirty="0"/>
              <a:t>minim 80% dintre elevii chestionați (și testați) în valul I (luna noiembrie 2014</a:t>
            </a:r>
            <a:r>
              <a:rPr lang="ro-RO" sz="2600" dirty="0" smtClean="0"/>
              <a:t>).  Nivelul </a:t>
            </a:r>
            <a:r>
              <a:rPr lang="ro-RO" sz="2600" dirty="0"/>
              <a:t>competențelor școlare a fost testat în ambele </a:t>
            </a:r>
            <a:r>
              <a:rPr lang="ro-RO" sz="2600" dirty="0" smtClean="0"/>
              <a:t>valuri</a:t>
            </a:r>
            <a:r>
              <a:rPr lang="ro-RO" sz="2600" dirty="0" smtClean="0"/>
              <a:t>;</a:t>
            </a:r>
            <a:endParaRPr lang="en-US" sz="2600" dirty="0" smtClean="0"/>
          </a:p>
          <a:p>
            <a:pPr marL="0" indent="0" algn="just" hangingPunct="0">
              <a:buNone/>
            </a:pPr>
            <a:endParaRPr lang="ro-RO" sz="2600" dirty="0" smtClean="0"/>
          </a:p>
          <a:p>
            <a:pPr algn="just"/>
            <a:r>
              <a:rPr lang="ro-RO" sz="2600" dirty="0" smtClean="0"/>
              <a:t>Am </a:t>
            </a:r>
            <a:r>
              <a:rPr lang="ro-RO" sz="2600" dirty="0"/>
              <a:t>evitat includerea în eșantion a școlilor care au avut un grad de retenție mic deoarece existau premise puternice ca, în acest caz, profilul elevilor care au rămas în eșantion să se modifice substanțial influențând rezultatele finale (ipoteza era că rămâneau în eșantion elevii mai bine poziționați social</a:t>
            </a:r>
            <a:r>
              <a:rPr lang="ro-RO" sz="2600" dirty="0" smtClean="0"/>
              <a:t>);</a:t>
            </a:r>
            <a:endParaRPr lang="en-US" sz="2600" dirty="0" smtClean="0"/>
          </a:p>
          <a:p>
            <a:pPr marL="0" indent="0" algn="just">
              <a:buNone/>
            </a:pPr>
            <a:endParaRPr lang="en-US" sz="2600" dirty="0"/>
          </a:p>
          <a:p>
            <a:pPr algn="just"/>
            <a:r>
              <a:rPr lang="ro-RO" sz="2600" dirty="0"/>
              <a:t>În final, am realizat evaluarea impactului derulării proiectului în 30 din cele 43 de școli unde proiectul s-a derulat. </a:t>
            </a:r>
            <a:endParaRPr lang="en-US" sz="2600" dirty="0"/>
          </a:p>
        </p:txBody>
      </p:sp>
    </p:spTree>
    <p:extLst>
      <p:ext uri="{BB962C8B-B14F-4D97-AF65-F5344CB8AC3E}">
        <p14:creationId xmlns:p14="http://schemas.microsoft.com/office/powerpoint/2010/main" val="228679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64829"/>
            <a:ext cx="10515600" cy="1028246"/>
          </a:xfrm>
        </p:spPr>
        <p:txBody>
          <a:bodyPr/>
          <a:lstStyle/>
          <a:p>
            <a:pPr algn="ctr"/>
            <a:r>
              <a:rPr lang="ro-RO" dirty="0"/>
              <a:t>R</a:t>
            </a:r>
            <a:r>
              <a:rPr lang="sv-SE" dirty="0" smtClean="0"/>
              <a:t>ata retenției în valul II față de valul I </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22186" y="870857"/>
            <a:ext cx="9190277" cy="4291036"/>
          </a:xfrm>
          <a:prstGeom prst="rect">
            <a:avLst/>
          </a:prstGeom>
          <a:noFill/>
          <a:ln>
            <a:noFill/>
          </a:ln>
        </p:spPr>
      </p:pic>
      <p:pic>
        <p:nvPicPr>
          <p:cNvPr id="5" name="Picture 4"/>
          <p:cNvPicPr>
            <a:picLocks noChangeAspect="1"/>
          </p:cNvPicPr>
          <p:nvPr/>
        </p:nvPicPr>
        <p:blipFill>
          <a:blip r:embed="rId3"/>
          <a:stretch>
            <a:fillRect/>
          </a:stretch>
        </p:blipFill>
        <p:spPr>
          <a:xfrm>
            <a:off x="7617188" y="5161893"/>
            <a:ext cx="4139384" cy="1658807"/>
          </a:xfrm>
          <a:prstGeom prst="rect">
            <a:avLst/>
          </a:prstGeom>
        </p:spPr>
      </p:pic>
    </p:spTree>
    <p:extLst>
      <p:ext uri="{BB962C8B-B14F-4D97-AF65-F5344CB8AC3E}">
        <p14:creationId xmlns:p14="http://schemas.microsoft.com/office/powerpoint/2010/main" val="4244996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1229" y="156119"/>
            <a:ext cx="10515600" cy="827949"/>
          </a:xfrm>
        </p:spPr>
        <p:txBody>
          <a:bodyPr/>
          <a:lstStyle/>
          <a:p>
            <a:r>
              <a:rPr lang="ro-RO" dirty="0" smtClean="0"/>
              <a:t>Caracteristicile </a:t>
            </a:r>
            <a:r>
              <a:rPr lang="ro-RO" dirty="0" smtClean="0"/>
              <a:t>s</a:t>
            </a:r>
            <a:r>
              <a:rPr lang="en-US" dirty="0" err="1" smtClean="0"/>
              <a:t>prijinului</a:t>
            </a:r>
            <a:r>
              <a:rPr lang="ro-RO" dirty="0" smtClean="0"/>
              <a:t> </a:t>
            </a:r>
            <a:r>
              <a:rPr lang="ro-RO" dirty="0" smtClean="0"/>
              <a:t>primit de elevi</a:t>
            </a:r>
            <a:endParaRPr lang="en-US" dirty="0"/>
          </a:p>
        </p:txBody>
      </p:sp>
      <p:sp>
        <p:nvSpPr>
          <p:cNvPr id="3" name="Content Placeholder 2"/>
          <p:cNvSpPr>
            <a:spLocks noGrp="1"/>
          </p:cNvSpPr>
          <p:nvPr>
            <p:ph idx="1"/>
          </p:nvPr>
        </p:nvSpPr>
        <p:spPr>
          <a:xfrm>
            <a:off x="957943" y="1146356"/>
            <a:ext cx="10537370" cy="4923517"/>
          </a:xfrm>
        </p:spPr>
        <p:txBody>
          <a:bodyPr>
            <a:normAutofit fontScale="92500"/>
          </a:bodyPr>
          <a:lstStyle/>
          <a:p>
            <a:pPr lvl="0" algn="just"/>
            <a:r>
              <a:rPr lang="en-US" sz="2600" dirty="0" err="1"/>
              <a:t>Furnizarea</a:t>
            </a:r>
            <a:r>
              <a:rPr lang="en-US" sz="2600" dirty="0"/>
              <a:t> de </a:t>
            </a:r>
            <a:r>
              <a:rPr lang="en-US" sz="2600" dirty="0" err="1" smtClean="0"/>
              <a:t>sprijin</a:t>
            </a:r>
            <a:r>
              <a:rPr lang="en-US" sz="2600" dirty="0" smtClean="0"/>
              <a:t> </a:t>
            </a:r>
            <a:r>
              <a:rPr lang="en-US" sz="2600" dirty="0" err="1"/>
              <a:t>educațional</a:t>
            </a:r>
            <a:r>
              <a:rPr lang="en-US" sz="2600" dirty="0"/>
              <a:t> </a:t>
            </a:r>
            <a:r>
              <a:rPr lang="en-US" sz="2600" dirty="0" err="1"/>
              <a:t>suplimentar</a:t>
            </a:r>
            <a:r>
              <a:rPr lang="en-US" sz="2600" dirty="0"/>
              <a:t> </a:t>
            </a:r>
            <a:r>
              <a:rPr lang="en-US" sz="2600" dirty="0" err="1"/>
              <a:t>intensiv</a:t>
            </a:r>
            <a:r>
              <a:rPr lang="en-US" sz="2600" dirty="0"/>
              <a:t> (SEI) </a:t>
            </a:r>
            <a:r>
              <a:rPr lang="en-US" sz="2600" dirty="0" err="1"/>
              <a:t>prin</a:t>
            </a:r>
            <a:r>
              <a:rPr lang="en-US" sz="2600" dirty="0"/>
              <a:t> </a:t>
            </a:r>
            <a:r>
              <a:rPr lang="en-US" sz="2600" dirty="0" err="1"/>
              <a:t>sesiuni</a:t>
            </a:r>
            <a:r>
              <a:rPr lang="en-US" sz="2600" dirty="0"/>
              <a:t> de </a:t>
            </a:r>
            <a:r>
              <a:rPr lang="en-US" sz="2600" dirty="0" err="1"/>
              <a:t>pregătire</a:t>
            </a:r>
            <a:r>
              <a:rPr lang="en-US" sz="2600" dirty="0"/>
              <a:t> </a:t>
            </a:r>
            <a:r>
              <a:rPr lang="en-US" sz="2600" dirty="0" err="1"/>
              <a:t>școlară</a:t>
            </a:r>
            <a:r>
              <a:rPr lang="en-US" sz="2600" dirty="0"/>
              <a:t> (</a:t>
            </a:r>
            <a:r>
              <a:rPr lang="en-US" sz="2600" dirty="0" err="1"/>
              <a:t>meditații</a:t>
            </a:r>
            <a:r>
              <a:rPr lang="en-US" sz="2600" dirty="0"/>
              <a:t>) la </a:t>
            </a:r>
            <a:r>
              <a:rPr lang="en-US" sz="2600" dirty="0" err="1"/>
              <a:t>Limba</a:t>
            </a:r>
            <a:r>
              <a:rPr lang="en-US" sz="2600" dirty="0"/>
              <a:t> </a:t>
            </a:r>
            <a:r>
              <a:rPr lang="en-US" sz="2600" dirty="0" err="1"/>
              <a:t>și</a:t>
            </a:r>
            <a:r>
              <a:rPr lang="en-US" sz="2600" dirty="0"/>
              <a:t> </a:t>
            </a:r>
            <a:r>
              <a:rPr lang="en-US" sz="2600" dirty="0" err="1"/>
              <a:t>Literatura</a:t>
            </a:r>
            <a:r>
              <a:rPr lang="en-US" sz="2600" dirty="0"/>
              <a:t> </a:t>
            </a:r>
            <a:r>
              <a:rPr lang="en-US" sz="2600" dirty="0" err="1"/>
              <a:t>Română</a:t>
            </a:r>
            <a:r>
              <a:rPr lang="en-US" sz="2600" dirty="0"/>
              <a:t> </a:t>
            </a:r>
            <a:r>
              <a:rPr lang="en-US" sz="2600" dirty="0" err="1"/>
              <a:t>și</a:t>
            </a:r>
            <a:r>
              <a:rPr lang="en-US" sz="2600" dirty="0"/>
              <a:t> </a:t>
            </a:r>
            <a:r>
              <a:rPr lang="en-US" sz="2600" dirty="0" err="1"/>
              <a:t>Matematică</a:t>
            </a:r>
            <a:r>
              <a:rPr lang="en-US" sz="2600" dirty="0"/>
              <a:t> (</a:t>
            </a:r>
            <a:r>
              <a:rPr lang="en-US" sz="2600" dirty="0" err="1"/>
              <a:t>două</a:t>
            </a:r>
            <a:r>
              <a:rPr lang="en-US" sz="2600" dirty="0"/>
              <a:t> </a:t>
            </a:r>
            <a:r>
              <a:rPr lang="en-US" sz="2600" dirty="0" err="1"/>
              <a:t>sesiuni</a:t>
            </a:r>
            <a:r>
              <a:rPr lang="en-US" sz="2600" dirty="0"/>
              <a:t> de </a:t>
            </a:r>
            <a:r>
              <a:rPr lang="en-US" sz="2600" dirty="0" err="1"/>
              <a:t>pregătire</a:t>
            </a:r>
            <a:r>
              <a:rPr lang="en-US" sz="2600" dirty="0"/>
              <a:t> la </a:t>
            </a:r>
            <a:r>
              <a:rPr lang="en-US" sz="2600" dirty="0" err="1"/>
              <a:t>fiecare</a:t>
            </a:r>
            <a:r>
              <a:rPr lang="en-US" sz="2600" dirty="0"/>
              <a:t> </a:t>
            </a:r>
            <a:r>
              <a:rPr lang="en-US" sz="2600" dirty="0" err="1"/>
              <a:t>disciplină</a:t>
            </a:r>
            <a:r>
              <a:rPr lang="en-US" sz="2600" dirty="0"/>
              <a:t> din </a:t>
            </a:r>
            <a:r>
              <a:rPr lang="en-US" sz="2600" dirty="0" err="1"/>
              <a:t>cele</a:t>
            </a:r>
            <a:r>
              <a:rPr lang="en-US" sz="2600" dirty="0"/>
              <a:t> </a:t>
            </a:r>
            <a:r>
              <a:rPr lang="en-US" sz="2600" dirty="0" err="1"/>
              <a:t>menționate</a:t>
            </a:r>
            <a:r>
              <a:rPr lang="en-US" sz="2600" dirty="0"/>
              <a:t> </a:t>
            </a:r>
            <a:r>
              <a:rPr lang="en-US" sz="2600" dirty="0" err="1"/>
              <a:t>pe</a:t>
            </a:r>
            <a:r>
              <a:rPr lang="en-US" sz="2600" dirty="0"/>
              <a:t> </a:t>
            </a:r>
            <a:r>
              <a:rPr lang="en-US" sz="2600" dirty="0" err="1"/>
              <a:t>lună</a:t>
            </a:r>
            <a:r>
              <a:rPr lang="en-US" sz="2600" dirty="0" smtClean="0"/>
              <a:t>);</a:t>
            </a:r>
          </a:p>
          <a:p>
            <a:pPr marL="0" lvl="0" indent="0" algn="just">
              <a:buNone/>
            </a:pPr>
            <a:endParaRPr lang="en-US" sz="2600" dirty="0"/>
          </a:p>
          <a:p>
            <a:pPr lvl="0" algn="just"/>
            <a:r>
              <a:rPr lang="en-US" sz="2600" dirty="0" err="1"/>
              <a:t>Consiliere</a:t>
            </a:r>
            <a:r>
              <a:rPr lang="en-US" sz="2600" dirty="0"/>
              <a:t> </a:t>
            </a:r>
            <a:r>
              <a:rPr lang="en-US" sz="2600" dirty="0" err="1"/>
              <a:t>și</a:t>
            </a:r>
            <a:r>
              <a:rPr lang="en-US" sz="2600" dirty="0"/>
              <a:t> </a:t>
            </a:r>
            <a:r>
              <a:rPr lang="en-US" sz="2600" dirty="0" err="1"/>
              <a:t>orientare</a:t>
            </a:r>
            <a:r>
              <a:rPr lang="en-US" sz="2600" dirty="0"/>
              <a:t> </a:t>
            </a:r>
            <a:r>
              <a:rPr lang="en-US" sz="2600" dirty="0" err="1"/>
              <a:t>în</a:t>
            </a:r>
            <a:r>
              <a:rPr lang="en-US" sz="2600" dirty="0"/>
              <a:t> </a:t>
            </a:r>
            <a:r>
              <a:rPr lang="en-US" sz="2600" dirty="0" err="1"/>
              <a:t>alegerea</a:t>
            </a:r>
            <a:r>
              <a:rPr lang="en-US" sz="2600" dirty="0"/>
              <a:t> </a:t>
            </a:r>
            <a:r>
              <a:rPr lang="en-US" sz="2600" dirty="0" err="1"/>
              <a:t>unui</a:t>
            </a:r>
            <a:r>
              <a:rPr lang="en-US" sz="2600" dirty="0"/>
              <a:t> </a:t>
            </a:r>
            <a:r>
              <a:rPr lang="en-US" sz="2600" dirty="0" err="1"/>
              <a:t>traseu</a:t>
            </a:r>
            <a:r>
              <a:rPr lang="en-US" sz="2600" dirty="0"/>
              <a:t> </a:t>
            </a:r>
            <a:r>
              <a:rPr lang="en-US" sz="2600" dirty="0" err="1"/>
              <a:t>educațional</a:t>
            </a:r>
            <a:r>
              <a:rPr lang="en-US" sz="2600" dirty="0"/>
              <a:t> </a:t>
            </a:r>
            <a:r>
              <a:rPr lang="en-US" sz="2600" dirty="0" err="1"/>
              <a:t>și</a:t>
            </a:r>
            <a:r>
              <a:rPr lang="en-US" sz="2600" dirty="0"/>
              <a:t> </a:t>
            </a:r>
            <a:r>
              <a:rPr lang="en-US" sz="2600" dirty="0" err="1"/>
              <a:t>profesional</a:t>
            </a:r>
            <a:r>
              <a:rPr lang="en-US" sz="2600" dirty="0"/>
              <a:t> </a:t>
            </a:r>
            <a:r>
              <a:rPr lang="en-US" sz="2600" dirty="0" err="1"/>
              <a:t>adecvat</a:t>
            </a:r>
            <a:r>
              <a:rPr lang="en-US" sz="2600" dirty="0"/>
              <a:t>; </a:t>
            </a:r>
            <a:endParaRPr lang="en-US" sz="2600" dirty="0" smtClean="0"/>
          </a:p>
          <a:p>
            <a:pPr marL="0" lvl="0" indent="0" algn="just">
              <a:buNone/>
            </a:pPr>
            <a:endParaRPr lang="en-US" sz="2600" dirty="0"/>
          </a:p>
          <a:p>
            <a:pPr lvl="0" algn="just"/>
            <a:r>
              <a:rPr lang="en-US" sz="2600" dirty="0" err="1"/>
              <a:t>Sesiuni</a:t>
            </a:r>
            <a:r>
              <a:rPr lang="en-US" sz="2600" dirty="0"/>
              <a:t> de </a:t>
            </a:r>
            <a:r>
              <a:rPr lang="en-US" sz="2600" dirty="0" err="1"/>
              <a:t>mentorat</a:t>
            </a:r>
            <a:r>
              <a:rPr lang="en-US" sz="2600" dirty="0"/>
              <a:t>, </a:t>
            </a:r>
            <a:r>
              <a:rPr lang="en-US" sz="2600" dirty="0" err="1"/>
              <a:t>prin</a:t>
            </a:r>
            <a:r>
              <a:rPr lang="en-US" sz="2600" dirty="0"/>
              <a:t> </a:t>
            </a:r>
            <a:r>
              <a:rPr lang="en-US" sz="2600" dirty="0" err="1"/>
              <a:t>desfășurarea</a:t>
            </a:r>
            <a:r>
              <a:rPr lang="en-US" sz="2600" dirty="0"/>
              <a:t> </a:t>
            </a:r>
            <a:r>
              <a:rPr lang="en-US" sz="2600" dirty="0" err="1"/>
              <a:t>unor</a:t>
            </a:r>
            <a:r>
              <a:rPr lang="en-US" sz="2600" dirty="0"/>
              <a:t> </a:t>
            </a:r>
            <a:r>
              <a:rPr lang="en-US" sz="2600" dirty="0" err="1"/>
              <a:t>activități</a:t>
            </a:r>
            <a:r>
              <a:rPr lang="en-US" sz="2600" dirty="0"/>
              <a:t> </a:t>
            </a:r>
            <a:r>
              <a:rPr lang="en-US" sz="2600" dirty="0" err="1"/>
              <a:t>individuale</a:t>
            </a:r>
            <a:r>
              <a:rPr lang="en-US" sz="2600" dirty="0"/>
              <a:t> </a:t>
            </a:r>
            <a:r>
              <a:rPr lang="en-US" sz="2600" dirty="0" err="1"/>
              <a:t>și</a:t>
            </a:r>
            <a:r>
              <a:rPr lang="en-US" sz="2600" dirty="0"/>
              <a:t> de </a:t>
            </a:r>
            <a:r>
              <a:rPr lang="en-US" sz="2600" dirty="0" err="1"/>
              <a:t>grup</a:t>
            </a:r>
            <a:r>
              <a:rPr lang="en-US" sz="2600" dirty="0"/>
              <a:t> </a:t>
            </a:r>
            <a:r>
              <a:rPr lang="en-US" sz="2600" dirty="0" err="1"/>
              <a:t>în</a:t>
            </a:r>
            <a:r>
              <a:rPr lang="en-US" sz="2600" dirty="0"/>
              <a:t> </a:t>
            </a:r>
            <a:r>
              <a:rPr lang="en-US" sz="2600" dirty="0" err="1"/>
              <a:t>vederea</a:t>
            </a:r>
            <a:r>
              <a:rPr lang="en-US" sz="2600" dirty="0"/>
              <a:t> </a:t>
            </a:r>
            <a:r>
              <a:rPr lang="en-US" sz="2600" dirty="0" err="1"/>
              <a:t>creșterii</a:t>
            </a:r>
            <a:r>
              <a:rPr lang="en-US" sz="2600" dirty="0"/>
              <a:t> </a:t>
            </a:r>
            <a:r>
              <a:rPr lang="en-US" sz="2600" dirty="0" err="1"/>
              <a:t>nivelului</a:t>
            </a:r>
            <a:r>
              <a:rPr lang="en-US" sz="2600" dirty="0"/>
              <a:t> de </a:t>
            </a:r>
            <a:r>
              <a:rPr lang="en-US" sz="2600" dirty="0" err="1"/>
              <a:t>motivare</a:t>
            </a:r>
            <a:r>
              <a:rPr lang="en-US" sz="2600" dirty="0"/>
              <a:t>, a </a:t>
            </a:r>
            <a:r>
              <a:rPr lang="en-US" sz="2600" dirty="0" err="1"/>
              <a:t>stimei</a:t>
            </a:r>
            <a:r>
              <a:rPr lang="en-US" sz="2600" dirty="0"/>
              <a:t> de sine, a </a:t>
            </a:r>
            <a:r>
              <a:rPr lang="en-US" sz="2600" dirty="0" err="1"/>
              <a:t>relaționării</a:t>
            </a:r>
            <a:r>
              <a:rPr lang="en-US" sz="2600" dirty="0"/>
              <a:t> cu </a:t>
            </a:r>
            <a:r>
              <a:rPr lang="en-US" sz="2600" dirty="0" err="1"/>
              <a:t>alte</a:t>
            </a:r>
            <a:r>
              <a:rPr lang="en-US" sz="2600" dirty="0"/>
              <a:t> </a:t>
            </a:r>
            <a:r>
              <a:rPr lang="en-US" sz="2600" dirty="0" err="1"/>
              <a:t>persoane</a:t>
            </a:r>
            <a:r>
              <a:rPr lang="en-US" sz="2600" dirty="0"/>
              <a:t> </a:t>
            </a:r>
            <a:r>
              <a:rPr lang="en-US" sz="2600" dirty="0" err="1"/>
              <a:t>dar</a:t>
            </a:r>
            <a:r>
              <a:rPr lang="en-US" sz="2600" dirty="0"/>
              <a:t> </a:t>
            </a:r>
            <a:r>
              <a:rPr lang="en-US" sz="2600" dirty="0" err="1"/>
              <a:t>și</a:t>
            </a:r>
            <a:r>
              <a:rPr lang="en-US" sz="2600" dirty="0"/>
              <a:t> a </a:t>
            </a:r>
            <a:r>
              <a:rPr lang="en-US" sz="2600" dirty="0" err="1"/>
              <a:t>dezvoltării</a:t>
            </a:r>
            <a:r>
              <a:rPr lang="en-US" sz="2600" dirty="0"/>
              <a:t> </a:t>
            </a:r>
            <a:r>
              <a:rPr lang="en-US" sz="2600" dirty="0" err="1"/>
              <a:t>unor</a:t>
            </a:r>
            <a:r>
              <a:rPr lang="en-US" sz="2600" dirty="0"/>
              <a:t> </a:t>
            </a:r>
            <a:r>
              <a:rPr lang="en-US" sz="2600" dirty="0" err="1"/>
              <a:t>abilități</a:t>
            </a:r>
            <a:r>
              <a:rPr lang="en-US" sz="2600" dirty="0"/>
              <a:t> de </a:t>
            </a:r>
            <a:r>
              <a:rPr lang="en-US" sz="2600" dirty="0" err="1"/>
              <a:t>viață</a:t>
            </a:r>
            <a:r>
              <a:rPr lang="en-US" sz="2600" dirty="0"/>
              <a:t> </a:t>
            </a:r>
            <a:r>
              <a:rPr lang="en-US" sz="2600" dirty="0" err="1"/>
              <a:t>și</a:t>
            </a:r>
            <a:r>
              <a:rPr lang="en-US" sz="2600" dirty="0"/>
              <a:t> a </a:t>
            </a:r>
            <a:r>
              <a:rPr lang="en-US" sz="2600" dirty="0" err="1"/>
              <a:t>dezvoltării</a:t>
            </a:r>
            <a:r>
              <a:rPr lang="en-US" sz="2600" dirty="0"/>
              <a:t> </a:t>
            </a:r>
            <a:r>
              <a:rPr lang="en-US" sz="2600" dirty="0" err="1"/>
              <a:t>personale</a:t>
            </a:r>
            <a:r>
              <a:rPr lang="en-US" sz="2600" dirty="0" smtClean="0"/>
              <a:t>;</a:t>
            </a:r>
          </a:p>
          <a:p>
            <a:pPr marL="0" lvl="0" indent="0" algn="just">
              <a:buNone/>
            </a:pPr>
            <a:endParaRPr lang="en-US" sz="2600" dirty="0" smtClean="0"/>
          </a:p>
          <a:p>
            <a:pPr algn="just"/>
            <a:r>
              <a:rPr lang="en-US" sz="2400" dirty="0" err="1"/>
              <a:t>Activități</a:t>
            </a:r>
            <a:r>
              <a:rPr lang="en-US" sz="2400" dirty="0"/>
              <a:t> </a:t>
            </a:r>
            <a:r>
              <a:rPr lang="en-US" sz="2400" dirty="0" err="1"/>
              <a:t>individuale</a:t>
            </a:r>
            <a:r>
              <a:rPr lang="en-US" sz="2400" dirty="0"/>
              <a:t> </a:t>
            </a:r>
            <a:r>
              <a:rPr lang="en-US" sz="2400" dirty="0" err="1"/>
              <a:t>și</a:t>
            </a:r>
            <a:r>
              <a:rPr lang="en-US" sz="2400" dirty="0"/>
              <a:t> de </a:t>
            </a:r>
            <a:r>
              <a:rPr lang="en-US" sz="2400" dirty="0" err="1"/>
              <a:t>grup</a:t>
            </a:r>
            <a:r>
              <a:rPr lang="en-US" sz="2400" dirty="0"/>
              <a:t> cu </a:t>
            </a:r>
            <a:r>
              <a:rPr lang="en-US" sz="2400" dirty="0" err="1"/>
              <a:t>părinții</a:t>
            </a:r>
            <a:r>
              <a:rPr lang="en-US" sz="2400" dirty="0"/>
              <a:t> </a:t>
            </a:r>
            <a:r>
              <a:rPr lang="en-US" sz="2400" dirty="0" err="1"/>
              <a:t>elevilor</a:t>
            </a:r>
            <a:r>
              <a:rPr lang="en-US" sz="2400" dirty="0"/>
              <a:t> </a:t>
            </a:r>
            <a:r>
              <a:rPr lang="en-US" sz="2400" dirty="0" err="1"/>
              <a:t>mentorați</a:t>
            </a:r>
            <a:r>
              <a:rPr lang="en-US" sz="2400" dirty="0"/>
              <a:t> care </a:t>
            </a:r>
            <a:r>
              <a:rPr lang="en-US" sz="2400" dirty="0" err="1"/>
              <a:t>să</a:t>
            </a:r>
            <a:r>
              <a:rPr lang="en-US" sz="2400" dirty="0"/>
              <a:t> </a:t>
            </a:r>
            <a:r>
              <a:rPr lang="en-US" sz="2400" dirty="0" err="1"/>
              <a:t>stimuleze</a:t>
            </a:r>
            <a:r>
              <a:rPr lang="en-US" sz="2400" dirty="0"/>
              <a:t> </a:t>
            </a:r>
            <a:r>
              <a:rPr lang="en-US" sz="2400" dirty="0" err="1"/>
              <a:t>și</a:t>
            </a:r>
            <a:r>
              <a:rPr lang="en-US" sz="2400" dirty="0"/>
              <a:t> </a:t>
            </a:r>
            <a:r>
              <a:rPr lang="en-US" sz="2400" dirty="0" err="1"/>
              <a:t>să</a:t>
            </a:r>
            <a:r>
              <a:rPr lang="en-US" sz="2400" dirty="0"/>
              <a:t> </a:t>
            </a:r>
            <a:r>
              <a:rPr lang="en-US" sz="2400" dirty="0" err="1"/>
              <a:t>responsabilizeze</a:t>
            </a:r>
            <a:r>
              <a:rPr lang="en-US" sz="2400" dirty="0"/>
              <a:t> </a:t>
            </a:r>
            <a:r>
              <a:rPr lang="en-US" sz="2400" dirty="0" err="1"/>
              <a:t>implicarea</a:t>
            </a:r>
            <a:r>
              <a:rPr lang="en-US" sz="2400" dirty="0"/>
              <a:t> </a:t>
            </a:r>
            <a:r>
              <a:rPr lang="en-US" sz="2400" dirty="0" err="1"/>
              <a:t>acestora</a:t>
            </a:r>
            <a:r>
              <a:rPr lang="en-US" sz="2400" dirty="0"/>
              <a:t> </a:t>
            </a:r>
            <a:r>
              <a:rPr lang="en-US" sz="2400" dirty="0" err="1"/>
              <a:t>în</a:t>
            </a:r>
            <a:r>
              <a:rPr lang="en-US" sz="2400" dirty="0"/>
              <a:t> </a:t>
            </a:r>
            <a:r>
              <a:rPr lang="en-US" sz="2400" dirty="0" err="1"/>
              <a:t>educația</a:t>
            </a:r>
            <a:r>
              <a:rPr lang="en-US" sz="2400" dirty="0"/>
              <a:t> </a:t>
            </a:r>
            <a:r>
              <a:rPr lang="en-US" sz="2400" dirty="0" err="1"/>
              <a:t>copiilor</a:t>
            </a:r>
            <a:r>
              <a:rPr lang="en-US" sz="2400" dirty="0"/>
              <a:t> </a:t>
            </a:r>
            <a:r>
              <a:rPr lang="en-US" sz="2400" dirty="0" err="1"/>
              <a:t>lor</a:t>
            </a:r>
            <a:r>
              <a:rPr lang="en-US" sz="2400" dirty="0"/>
              <a:t>;</a:t>
            </a:r>
          </a:p>
          <a:p>
            <a:pPr lvl="0" algn="just"/>
            <a:endParaRPr lang="en-US" sz="2600" dirty="0"/>
          </a:p>
        </p:txBody>
      </p:sp>
    </p:spTree>
    <p:extLst>
      <p:ext uri="{BB962C8B-B14F-4D97-AF65-F5344CB8AC3E}">
        <p14:creationId xmlns:p14="http://schemas.microsoft.com/office/powerpoint/2010/main" val="2585418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1229" y="156119"/>
            <a:ext cx="10515600" cy="827949"/>
          </a:xfrm>
        </p:spPr>
        <p:txBody>
          <a:bodyPr/>
          <a:lstStyle/>
          <a:p>
            <a:r>
              <a:rPr lang="ro-RO" dirty="0" smtClean="0"/>
              <a:t>Caracteristicile </a:t>
            </a:r>
            <a:r>
              <a:rPr lang="ro-RO" dirty="0" smtClean="0"/>
              <a:t>s</a:t>
            </a:r>
            <a:r>
              <a:rPr lang="en-US" dirty="0" err="1" smtClean="0"/>
              <a:t>prijinului</a:t>
            </a:r>
            <a:r>
              <a:rPr lang="ro-RO" dirty="0" smtClean="0"/>
              <a:t> </a:t>
            </a:r>
            <a:r>
              <a:rPr lang="ro-RO" dirty="0" smtClean="0"/>
              <a:t>primit de elevi</a:t>
            </a:r>
            <a:endParaRPr lang="en-US" dirty="0"/>
          </a:p>
        </p:txBody>
      </p:sp>
      <p:sp>
        <p:nvSpPr>
          <p:cNvPr id="3" name="Content Placeholder 2"/>
          <p:cNvSpPr>
            <a:spLocks noGrp="1"/>
          </p:cNvSpPr>
          <p:nvPr>
            <p:ph idx="1"/>
          </p:nvPr>
        </p:nvSpPr>
        <p:spPr>
          <a:xfrm>
            <a:off x="881743" y="1374956"/>
            <a:ext cx="10537370" cy="4923517"/>
          </a:xfrm>
        </p:spPr>
        <p:txBody>
          <a:bodyPr>
            <a:normAutofit fontScale="92500" lnSpcReduction="10000"/>
          </a:bodyPr>
          <a:lstStyle/>
          <a:p>
            <a:pPr lvl="0" algn="just"/>
            <a:r>
              <a:rPr lang="en-US" sz="2600" dirty="0" err="1" smtClean="0"/>
              <a:t>Acordarea</a:t>
            </a:r>
            <a:r>
              <a:rPr lang="en-US" sz="2600" dirty="0" smtClean="0"/>
              <a:t> </a:t>
            </a:r>
            <a:r>
              <a:rPr lang="en-US" sz="2600" dirty="0" err="1"/>
              <a:t>unei</a:t>
            </a:r>
            <a:r>
              <a:rPr lang="en-US" sz="2600" dirty="0"/>
              <a:t> </a:t>
            </a:r>
            <a:r>
              <a:rPr lang="en-US" sz="2600" dirty="0" err="1"/>
              <a:t>gustări</a:t>
            </a:r>
            <a:r>
              <a:rPr lang="en-US" sz="2600" dirty="0"/>
              <a:t> </a:t>
            </a:r>
            <a:r>
              <a:rPr lang="en-US" sz="2600" dirty="0" err="1"/>
              <a:t>pe</a:t>
            </a:r>
            <a:r>
              <a:rPr lang="en-US" sz="2600" dirty="0"/>
              <a:t> </a:t>
            </a:r>
            <a:r>
              <a:rPr lang="en-US" sz="2600" dirty="0" err="1"/>
              <a:t>timpul</a:t>
            </a:r>
            <a:r>
              <a:rPr lang="en-US" sz="2600" dirty="0"/>
              <a:t> </a:t>
            </a:r>
            <a:r>
              <a:rPr lang="en-US" sz="2600" dirty="0" err="1"/>
              <a:t>sesiunilor</a:t>
            </a:r>
            <a:r>
              <a:rPr lang="en-US" sz="2600" dirty="0"/>
              <a:t> SEI</a:t>
            </a:r>
            <a:r>
              <a:rPr lang="en-US" sz="2600" dirty="0" smtClean="0"/>
              <a:t>;</a:t>
            </a:r>
          </a:p>
          <a:p>
            <a:pPr marL="0" lvl="0" indent="0" algn="just">
              <a:buNone/>
            </a:pPr>
            <a:endParaRPr lang="en-US" sz="2600" dirty="0"/>
          </a:p>
          <a:p>
            <a:pPr algn="just"/>
            <a:r>
              <a:rPr lang="ro-RO" sz="2600" dirty="0" smtClean="0"/>
              <a:t>Furnizare </a:t>
            </a:r>
            <a:r>
              <a:rPr lang="ro-RO" sz="2600" dirty="0"/>
              <a:t>de subvenții elevilor (burse). </a:t>
            </a:r>
            <a:r>
              <a:rPr lang="ro-RO" sz="2600" dirty="0" smtClean="0"/>
              <a:t>Acestea </a:t>
            </a:r>
            <a:r>
              <a:rPr lang="ro-RO" sz="2600" dirty="0"/>
              <a:t>au fost acordate după o formulă care a stimulat performanța, creșterea rezultatelor școlare. </a:t>
            </a:r>
            <a:endParaRPr lang="en-US" sz="2600" dirty="0" smtClean="0"/>
          </a:p>
          <a:p>
            <a:pPr marL="0" indent="0" algn="just">
              <a:buNone/>
            </a:pPr>
            <a:r>
              <a:rPr lang="ro-RO" sz="2600" dirty="0" smtClean="0"/>
              <a:t>Au </a:t>
            </a:r>
            <a:r>
              <a:rPr lang="ro-RO" sz="2600" dirty="0"/>
              <a:t>existat trei tipuri de burse: </a:t>
            </a:r>
            <a:endParaRPr lang="en-US" sz="2600" dirty="0" smtClean="0"/>
          </a:p>
          <a:p>
            <a:pPr marL="0" indent="0" algn="just">
              <a:buNone/>
            </a:pPr>
            <a:r>
              <a:rPr lang="en-US" sz="2600" i="1" u="sng" dirty="0" smtClean="0"/>
              <a:t>a) </a:t>
            </a:r>
            <a:r>
              <a:rPr lang="ro-RO" sz="2600" i="1" u="sng" dirty="0" smtClean="0"/>
              <a:t>Bursele </a:t>
            </a:r>
            <a:r>
              <a:rPr lang="ro-RO" sz="2600" i="1" u="sng" dirty="0"/>
              <a:t>de studiu</a:t>
            </a:r>
            <a:r>
              <a:rPr lang="ro-RO" sz="2600" dirty="0"/>
              <a:t> acordate tuturor beneficiarilor programului de sprijin educațional intensiv</a:t>
            </a:r>
            <a:r>
              <a:rPr lang="ro-RO" sz="2600" i="1" dirty="0"/>
              <a:t>. </a:t>
            </a:r>
            <a:endParaRPr lang="en-US" sz="2600" i="1" dirty="0" smtClean="0"/>
          </a:p>
          <a:p>
            <a:pPr marL="0" indent="0" algn="just">
              <a:buNone/>
            </a:pPr>
            <a:r>
              <a:rPr lang="ro-RO" sz="2600" i="1" u="sng" dirty="0" smtClean="0"/>
              <a:t>b</a:t>
            </a:r>
            <a:r>
              <a:rPr lang="ro-RO" sz="2600" i="1" u="sng" dirty="0"/>
              <a:t>) Bursele de progres</a:t>
            </a:r>
            <a:r>
              <a:rPr lang="ro-RO" sz="2600" dirty="0"/>
              <a:t> acordate pe baza evaluarii progresului înregistrat la finalul fiecăruia din cele 2 semestre școlare. Bursele de progres au fost oferite primilor 400 de elevi care au dovedit îmbunătățirea frecvenței școlare, progres academic și dezvoltare personală. </a:t>
            </a:r>
            <a:endParaRPr lang="en-US" sz="2600" dirty="0" smtClean="0"/>
          </a:p>
          <a:p>
            <a:pPr marL="0" indent="0" algn="just">
              <a:buNone/>
            </a:pPr>
            <a:r>
              <a:rPr lang="ro-RO" sz="2600" i="1" u="sng" dirty="0" smtClean="0"/>
              <a:t>c</a:t>
            </a:r>
            <a:r>
              <a:rPr lang="ro-RO" sz="2600" i="1" u="sng" dirty="0"/>
              <a:t>) Bursele de excelență</a:t>
            </a:r>
            <a:r>
              <a:rPr lang="ro-RO" sz="2600" dirty="0"/>
              <a:t> acordate elevilor beneficiari care s-au clasat în primii 200 de elevi în ordinea descrescătoare a mediilor generale anuale.</a:t>
            </a:r>
            <a:endParaRPr lang="en-US" sz="2600" dirty="0"/>
          </a:p>
        </p:txBody>
      </p:sp>
    </p:spTree>
    <p:extLst>
      <p:ext uri="{BB962C8B-B14F-4D97-AF65-F5344CB8AC3E}">
        <p14:creationId xmlns:p14="http://schemas.microsoft.com/office/powerpoint/2010/main" val="260920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7080"/>
            <a:ext cx="10515600" cy="888909"/>
          </a:xfrm>
        </p:spPr>
        <p:txBody>
          <a:bodyPr/>
          <a:lstStyle/>
          <a:p>
            <a:r>
              <a:rPr lang="ro-RO" dirty="0" smtClean="0"/>
              <a:t>Ce așteptam de la impactul proiectului?</a:t>
            </a:r>
            <a:endParaRPr lang="en-US" dirty="0"/>
          </a:p>
        </p:txBody>
      </p:sp>
      <p:sp>
        <p:nvSpPr>
          <p:cNvPr id="3" name="Content Placeholder 2"/>
          <p:cNvSpPr>
            <a:spLocks noGrp="1"/>
          </p:cNvSpPr>
          <p:nvPr>
            <p:ph idx="1"/>
          </p:nvPr>
        </p:nvSpPr>
        <p:spPr>
          <a:xfrm>
            <a:off x="783770" y="1398905"/>
            <a:ext cx="10291355" cy="4351338"/>
          </a:xfrm>
        </p:spPr>
        <p:txBody>
          <a:bodyPr>
            <a:normAutofit fontScale="85000" lnSpcReduction="20000"/>
          </a:bodyPr>
          <a:lstStyle/>
          <a:p>
            <a:pPr algn="just"/>
            <a:r>
              <a:rPr lang="ro-RO" dirty="0"/>
              <a:t>Ne așteptam ca intervenția să aibă un impact pozitiv asupra performanțelor școlare la </a:t>
            </a:r>
            <a:r>
              <a:rPr lang="ro-RO" dirty="0" smtClean="0"/>
              <a:t>matematică (dar și română) </a:t>
            </a:r>
            <a:r>
              <a:rPr lang="ro-RO" dirty="0"/>
              <a:t>ale elevilor beneficiari. </a:t>
            </a:r>
            <a:endParaRPr lang="en-US" dirty="0" smtClean="0"/>
          </a:p>
          <a:p>
            <a:pPr algn="just"/>
            <a:r>
              <a:rPr lang="ro-RO" dirty="0" smtClean="0"/>
              <a:t>În </a:t>
            </a:r>
            <a:r>
              <a:rPr lang="ro-RO" dirty="0"/>
              <a:t>acest sens, ipoteza noastră a fost că diferența dintre elevii beneficiari și cei non-beneficiari </a:t>
            </a:r>
            <a:r>
              <a:rPr lang="ro-RO" dirty="0" smtClean="0"/>
              <a:t>în </a:t>
            </a:r>
            <a:r>
              <a:rPr lang="ro-RO" dirty="0" smtClean="0"/>
              <a:t>ce</a:t>
            </a:r>
            <a:r>
              <a:rPr lang="en-US" dirty="0" err="1" smtClean="0"/>
              <a:t>ea</a:t>
            </a:r>
            <a:r>
              <a:rPr lang="en-US" dirty="0" smtClean="0"/>
              <a:t> </a:t>
            </a:r>
            <a:r>
              <a:rPr lang="en-US" dirty="0" err="1" smtClean="0"/>
              <a:t>ce</a:t>
            </a:r>
            <a:r>
              <a:rPr lang="ro-RO" dirty="0" smtClean="0"/>
              <a:t> </a:t>
            </a:r>
            <a:r>
              <a:rPr lang="ro-RO" dirty="0" smtClean="0"/>
              <a:t>privește media notelor obținute la matematică </a:t>
            </a:r>
            <a:r>
              <a:rPr lang="ro-RO" dirty="0"/>
              <a:t>să </a:t>
            </a:r>
            <a:r>
              <a:rPr lang="ro-RO" dirty="0" smtClean="0"/>
              <a:t>se îmbunătățească în favoarea primilor în </a:t>
            </a:r>
            <a:r>
              <a:rPr lang="ro-RO" dirty="0"/>
              <a:t>valul II comparativ cu valul I</a:t>
            </a:r>
            <a:r>
              <a:rPr lang="ro-RO" dirty="0" smtClean="0"/>
              <a:t>.</a:t>
            </a:r>
            <a:endParaRPr lang="en-US" dirty="0" smtClean="0"/>
          </a:p>
          <a:p>
            <a:pPr marL="0" indent="0" algn="just">
              <a:buNone/>
            </a:pPr>
            <a:endParaRPr lang="ro-RO" dirty="0" smtClean="0"/>
          </a:p>
          <a:p>
            <a:pPr algn="just"/>
            <a:r>
              <a:rPr lang="ro-RO" b="1" u="sng" dirty="0" smtClean="0"/>
              <a:t>O precizare importantă: </a:t>
            </a:r>
            <a:r>
              <a:rPr lang="ro-RO" dirty="0"/>
              <a:t>s-au utilizat teste de matematică diferite în cele două valuri ale cercetării, dar la fiecare val testele aplicate elevilor au fost aceleași; însă, pentru fiecare nivel de studiu a fost utilizat un test adaptat (un test pentru clasa V-a, altul pentru clasa a VI-a etc.). </a:t>
            </a:r>
            <a:endParaRPr lang="en-US" dirty="0" smtClean="0"/>
          </a:p>
          <a:p>
            <a:pPr algn="just"/>
            <a:r>
              <a:rPr lang="ro-RO" dirty="0" smtClean="0"/>
              <a:t>În </a:t>
            </a:r>
            <a:r>
              <a:rPr lang="ro-RO" dirty="0"/>
              <a:t>plus, facem precizarea că nivelul de dificultate celor două variante de test utilizate în valul I și valul II al cercetării a fost similar, acestea fiind realizate de experți în Sprijin Educațional Intensiv la Limba Română și Matematică, contractați în proiect. </a:t>
            </a:r>
            <a:endParaRPr lang="en-US" dirty="0"/>
          </a:p>
        </p:txBody>
      </p:sp>
    </p:spTree>
    <p:extLst>
      <p:ext uri="{BB962C8B-B14F-4D97-AF65-F5344CB8AC3E}">
        <p14:creationId xmlns:p14="http://schemas.microsoft.com/office/powerpoint/2010/main" val="3848089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Ce am obținut?</a:t>
            </a:r>
            <a:endParaRPr lang="en-US" dirty="0"/>
          </a:p>
        </p:txBody>
      </p:sp>
      <p:pic>
        <p:nvPicPr>
          <p:cNvPr id="7" name="Content Placeholder 6"/>
          <p:cNvPicPr>
            <a:picLocks noGrp="1" noChangeAspect="1"/>
          </p:cNvPicPr>
          <p:nvPr>
            <p:ph idx="1"/>
          </p:nvPr>
        </p:nvPicPr>
        <p:blipFill>
          <a:blip r:embed="rId2"/>
          <a:stretch>
            <a:fillRect/>
          </a:stretch>
        </p:blipFill>
        <p:spPr>
          <a:xfrm>
            <a:off x="1976846" y="2577736"/>
            <a:ext cx="8656320" cy="2325189"/>
          </a:xfrm>
          <a:prstGeom prst="rect">
            <a:avLst/>
          </a:prstGeom>
        </p:spPr>
      </p:pic>
      <p:sp>
        <p:nvSpPr>
          <p:cNvPr id="8" name="Rectangle 7"/>
          <p:cNvSpPr/>
          <p:nvPr/>
        </p:nvSpPr>
        <p:spPr>
          <a:xfrm>
            <a:off x="1497873" y="1690688"/>
            <a:ext cx="9065623" cy="605294"/>
          </a:xfrm>
          <a:prstGeom prst="rect">
            <a:avLst/>
          </a:prstGeom>
        </p:spPr>
        <p:txBody>
          <a:bodyPr wrap="square">
            <a:spAutoFit/>
          </a:bodyPr>
          <a:lstStyle/>
          <a:p>
            <a:pPr indent="457200" algn="just">
              <a:lnSpc>
                <a:spcPts val="2000"/>
              </a:lnSpc>
            </a:pPr>
            <a:r>
              <a:rPr lang="ro-RO" b="1" dirty="0" smtClean="0">
                <a:solidFill>
                  <a:srgbClr val="FF0000"/>
                </a:solidFill>
                <a:effectLst/>
                <a:latin typeface="+mj-lt"/>
                <a:ea typeface="Times New Roman" panose="02020603050405020304" pitchFamily="18" charset="0"/>
                <a:cs typeface="Arial" panose="020B0604020202020204" pitchFamily="34" charset="0"/>
              </a:rPr>
              <a:t>Media notelor ob</a:t>
            </a:r>
            <a:r>
              <a:rPr lang="ro-RO" b="1" dirty="0" smtClean="0">
                <a:solidFill>
                  <a:srgbClr val="FF0000"/>
                </a:solidFill>
                <a:effectLst/>
                <a:latin typeface="+mj-lt"/>
                <a:ea typeface="Times New Roman" panose="02020603050405020304" pitchFamily="18" charset="0"/>
              </a:rPr>
              <a:t>ț</a:t>
            </a:r>
            <a:r>
              <a:rPr lang="ro-RO" b="1" dirty="0" smtClean="0">
                <a:solidFill>
                  <a:srgbClr val="FF0000"/>
                </a:solidFill>
                <a:effectLst/>
                <a:latin typeface="+mj-lt"/>
                <a:ea typeface="Times New Roman" panose="02020603050405020304" pitchFamily="18" charset="0"/>
                <a:cs typeface="Arial" panose="020B0604020202020204" pitchFamily="34" charset="0"/>
              </a:rPr>
              <a:t>inute de elevii beneficiari, respectiv non-beneficiari, </a:t>
            </a:r>
            <a:r>
              <a:rPr lang="ro-RO" b="1" dirty="0" smtClean="0">
                <a:solidFill>
                  <a:srgbClr val="FF0000"/>
                </a:solidFill>
                <a:effectLst/>
                <a:latin typeface="+mj-lt"/>
                <a:ea typeface="Times New Roman" panose="02020603050405020304" pitchFamily="18" charset="0"/>
                <a:cs typeface="Garamond" panose="02020404030301010803" pitchFamily="18" charset="0"/>
              </a:rPr>
              <a:t>î</a:t>
            </a:r>
            <a:r>
              <a:rPr lang="ro-RO" b="1" dirty="0" smtClean="0">
                <a:solidFill>
                  <a:srgbClr val="FF0000"/>
                </a:solidFill>
                <a:effectLst/>
                <a:latin typeface="+mj-lt"/>
                <a:ea typeface="Times New Roman" panose="02020603050405020304" pitchFamily="18" charset="0"/>
                <a:cs typeface="Arial" panose="020B0604020202020204" pitchFamily="34" charset="0"/>
              </a:rPr>
              <a:t>n fiecare din cele dou</a:t>
            </a:r>
            <a:r>
              <a:rPr lang="ro-RO" b="1" dirty="0" smtClean="0">
                <a:solidFill>
                  <a:srgbClr val="FF0000"/>
                </a:solidFill>
                <a:effectLst/>
                <a:latin typeface="+mj-lt"/>
                <a:ea typeface="Times New Roman" panose="02020603050405020304" pitchFamily="18" charset="0"/>
                <a:cs typeface="Garamond" panose="02020404030301010803" pitchFamily="18" charset="0"/>
              </a:rPr>
              <a:t>ă</a:t>
            </a:r>
            <a:r>
              <a:rPr lang="ro-RO" b="1" dirty="0" smtClean="0">
                <a:solidFill>
                  <a:srgbClr val="FF0000"/>
                </a:solidFill>
                <a:effectLst/>
                <a:latin typeface="+mj-lt"/>
                <a:ea typeface="Times New Roman" panose="02020603050405020304" pitchFamily="18" charset="0"/>
                <a:cs typeface="Arial" panose="020B0604020202020204" pitchFamily="34" charset="0"/>
              </a:rPr>
              <a:t> valuri ale cercet</a:t>
            </a:r>
            <a:r>
              <a:rPr lang="ro-RO" b="1" dirty="0" smtClean="0">
                <a:solidFill>
                  <a:srgbClr val="FF0000"/>
                </a:solidFill>
                <a:effectLst/>
                <a:latin typeface="+mj-lt"/>
                <a:ea typeface="Times New Roman" panose="02020603050405020304" pitchFamily="18" charset="0"/>
                <a:cs typeface="Garamond" panose="02020404030301010803" pitchFamily="18" charset="0"/>
              </a:rPr>
              <a:t>ă</a:t>
            </a:r>
            <a:r>
              <a:rPr lang="ro-RO" b="1" dirty="0" smtClean="0">
                <a:solidFill>
                  <a:srgbClr val="FF0000"/>
                </a:solidFill>
                <a:effectLst/>
                <a:latin typeface="+mj-lt"/>
                <a:ea typeface="Times New Roman" panose="02020603050405020304" pitchFamily="18" charset="0"/>
                <a:cs typeface="Arial" panose="020B0604020202020204" pitchFamily="34" charset="0"/>
              </a:rPr>
              <a:t>rii, la matematică:</a:t>
            </a:r>
            <a:endParaRPr lang="en-US" sz="1400" b="1" dirty="0">
              <a:solidFill>
                <a:srgbClr val="FF0000"/>
              </a:solidFill>
              <a:effectLst/>
              <a:latin typeface="+mj-lt"/>
              <a:ea typeface="Times New Roman" panose="02020603050405020304" pitchFamily="18" charset="0"/>
            </a:endParaRPr>
          </a:p>
        </p:txBody>
      </p:sp>
    </p:spTree>
    <p:extLst>
      <p:ext uri="{BB962C8B-B14F-4D97-AF65-F5344CB8AC3E}">
        <p14:creationId xmlns:p14="http://schemas.microsoft.com/office/powerpoint/2010/main" val="17940700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6577" y="121285"/>
            <a:ext cx="10515600" cy="827949"/>
          </a:xfrm>
        </p:spPr>
        <p:txBody>
          <a:bodyPr>
            <a:normAutofit/>
          </a:bodyPr>
          <a:lstStyle/>
          <a:p>
            <a:r>
              <a:rPr lang="ro-RO" sz="3600" b="1" dirty="0" smtClean="0"/>
              <a:t>Rezultate testare matematică val I (luna noiembrie 2014) </a:t>
            </a:r>
            <a:endParaRPr lang="en-US" sz="3600" b="1" dirty="0"/>
          </a:p>
        </p:txBody>
      </p:sp>
      <p:sp>
        <p:nvSpPr>
          <p:cNvPr id="3" name="Content Placeholder 2"/>
          <p:cNvSpPr>
            <a:spLocks noGrp="1"/>
          </p:cNvSpPr>
          <p:nvPr>
            <p:ph idx="1"/>
          </p:nvPr>
        </p:nvSpPr>
        <p:spPr>
          <a:xfrm>
            <a:off x="298269" y="949234"/>
            <a:ext cx="11423468" cy="5329646"/>
          </a:xfrm>
        </p:spPr>
        <p:txBody>
          <a:bodyPr>
            <a:normAutofit/>
          </a:bodyPr>
          <a:lstStyle/>
          <a:p>
            <a:pPr marL="0" indent="0">
              <a:buNone/>
            </a:pPr>
            <a:r>
              <a:rPr lang="ro-RO" sz="2400" dirty="0"/>
              <a:t>Datele ne </a:t>
            </a:r>
            <a:r>
              <a:rPr lang="ro-RO" sz="2400" dirty="0" smtClean="0"/>
              <a:t>arată </a:t>
            </a:r>
            <a:r>
              <a:rPr lang="ro-RO" sz="2400" dirty="0" smtClean="0"/>
              <a:t>că</a:t>
            </a:r>
            <a:r>
              <a:rPr lang="en-US" sz="2400" dirty="0" smtClean="0"/>
              <a:t>,</a:t>
            </a:r>
            <a:r>
              <a:rPr lang="ro-RO" sz="2400" dirty="0" smtClean="0"/>
              <a:t> </a:t>
            </a:r>
            <a:r>
              <a:rPr lang="ro-RO" sz="2400" dirty="0"/>
              <a:t>în primul </a:t>
            </a:r>
            <a:r>
              <a:rPr lang="ro-RO" sz="2400" dirty="0" smtClean="0"/>
              <a:t>val</a:t>
            </a:r>
            <a:r>
              <a:rPr lang="en-US" sz="2400" dirty="0" smtClean="0"/>
              <a:t>,</a:t>
            </a:r>
            <a:r>
              <a:rPr lang="ro-RO" sz="2400" dirty="0" smtClean="0"/>
              <a:t> </a:t>
            </a:r>
            <a:r>
              <a:rPr lang="ro-RO" sz="2400" dirty="0" smtClean="0"/>
              <a:t>elevii </a:t>
            </a:r>
            <a:r>
              <a:rPr lang="ro-RO" sz="2400" dirty="0"/>
              <a:t>non-beneficiari, aleși aleator în cele 30 de școli, au înregistrat o medie a notelor la testarea matematică superioară cu aproape 0.5 puncte. </a:t>
            </a:r>
            <a:endParaRPr lang="en-US" sz="2400" dirty="0" smtClean="0"/>
          </a:p>
          <a:p>
            <a:pPr marL="0" indent="0">
              <a:buNone/>
            </a:pPr>
            <a:r>
              <a:rPr lang="ro-RO" sz="2400" dirty="0" smtClean="0"/>
              <a:t>Diferența </a:t>
            </a:r>
            <a:r>
              <a:rPr lang="ro-RO" sz="2400" dirty="0"/>
              <a:t>este semnificativă statistic, în tabelul de mai jos regresia liniară ne arată un nivel de semnificație </a:t>
            </a:r>
            <a:r>
              <a:rPr lang="en-US" sz="2400" dirty="0"/>
              <a:t>&lt;</a:t>
            </a:r>
            <a:r>
              <a:rPr lang="ro-RO" sz="2400" dirty="0"/>
              <a:t>0.01, elevii beneficiari au în medie un nivel al notelor cu 0.55 puncte mai redus.</a:t>
            </a:r>
            <a:endParaRPr lang="en-US" sz="2400" dirty="0"/>
          </a:p>
          <a:p>
            <a:pPr marL="0" indent="0">
              <a:buNone/>
            </a:pP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244649343"/>
              </p:ext>
            </p:extLst>
          </p:nvPr>
        </p:nvGraphicFramePr>
        <p:xfrm>
          <a:off x="1471749" y="3082833"/>
          <a:ext cx="9144001" cy="2995752"/>
        </p:xfrm>
        <a:graphic>
          <a:graphicData uri="http://schemas.openxmlformats.org/drawingml/2006/table">
            <a:tbl>
              <a:tblPr>
                <a:tableStyleId>{5C22544A-7EE6-4342-B048-85BDC9FD1C3A}</a:tableStyleId>
              </a:tblPr>
              <a:tblGrid>
                <a:gridCol w="1622262"/>
                <a:gridCol w="1622262"/>
                <a:gridCol w="1248615"/>
                <a:gridCol w="1378172"/>
                <a:gridCol w="1378172"/>
                <a:gridCol w="947259"/>
                <a:gridCol w="947259"/>
              </a:tblGrid>
              <a:tr h="369696">
                <a:tc gridSpan="7">
                  <a:txBody>
                    <a:bodyPr/>
                    <a:lstStyle/>
                    <a:p>
                      <a:pPr marL="38100" marR="38100" algn="just">
                        <a:lnSpc>
                          <a:spcPts val="1600"/>
                        </a:lnSpc>
                        <a:spcBef>
                          <a:spcPts val="0"/>
                        </a:spcBef>
                        <a:spcAft>
                          <a:spcPts val="0"/>
                        </a:spcAft>
                      </a:pPr>
                      <a:r>
                        <a:rPr lang="en-US" sz="1100" b="1" dirty="0" err="1">
                          <a:effectLst/>
                        </a:rPr>
                        <a:t>Coefficients</a:t>
                      </a:r>
                      <a:r>
                        <a:rPr lang="en-US" sz="1100" b="1" baseline="30000" dirty="0" err="1">
                          <a:effectLst/>
                        </a:rPr>
                        <a:t>a</a:t>
                      </a:r>
                      <a:endParaRPr lang="en-US" sz="1000" b="1" dirty="0">
                        <a:effectLst/>
                        <a:latin typeface="Times New Roman" panose="02020603050405020304" pitchFamily="18" charset="0"/>
                        <a:ea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68421">
                <a:tc rowSpan="2" gridSpan="2">
                  <a:txBody>
                    <a:bodyPr/>
                    <a:lstStyle/>
                    <a:p>
                      <a:pPr marL="38100" marR="38100" algn="just">
                        <a:lnSpc>
                          <a:spcPts val="1600"/>
                        </a:lnSpc>
                        <a:spcBef>
                          <a:spcPts val="0"/>
                        </a:spcBef>
                        <a:spcAft>
                          <a:spcPts val="0"/>
                        </a:spcAft>
                      </a:pPr>
                      <a:r>
                        <a:rPr lang="en-US" sz="1100" b="1">
                          <a:effectLst/>
                        </a:rPr>
                        <a:t>Model</a:t>
                      </a:r>
                      <a:endParaRPr lang="en-US" sz="1000" b="1">
                        <a:effectLst/>
                        <a:latin typeface="Times New Roman" panose="02020603050405020304" pitchFamily="18" charset="0"/>
                        <a:ea typeface="Times New Roman" panose="02020603050405020304" pitchFamily="18" charset="0"/>
                      </a:endParaRPr>
                    </a:p>
                  </a:txBody>
                  <a:tcPr marL="0" marR="0" marT="0" marB="0"/>
                </a:tc>
                <a:tc rowSpan="2" hMerge="1">
                  <a:txBody>
                    <a:bodyPr/>
                    <a:lstStyle/>
                    <a:p>
                      <a:endParaRPr lang="en-US"/>
                    </a:p>
                  </a:txBody>
                  <a:tcPr/>
                </a:tc>
                <a:tc gridSpan="2">
                  <a:txBody>
                    <a:bodyPr/>
                    <a:lstStyle/>
                    <a:p>
                      <a:pPr marL="38100" marR="38100" algn="just">
                        <a:lnSpc>
                          <a:spcPts val="1600"/>
                        </a:lnSpc>
                        <a:spcBef>
                          <a:spcPts val="0"/>
                        </a:spcBef>
                        <a:spcAft>
                          <a:spcPts val="0"/>
                        </a:spcAft>
                      </a:pPr>
                      <a:r>
                        <a:rPr lang="en-US" sz="1100" b="1">
                          <a:effectLst/>
                        </a:rPr>
                        <a:t>Unstandardized Coefficients</a:t>
                      </a:r>
                      <a:endParaRPr lang="en-US" sz="1000" b="1">
                        <a:effectLst/>
                        <a:latin typeface="Times New Roman" panose="02020603050405020304" pitchFamily="18" charset="0"/>
                        <a:ea typeface="Times New Roman" panose="02020603050405020304" pitchFamily="18" charset="0"/>
                      </a:endParaRPr>
                    </a:p>
                  </a:txBody>
                  <a:tcPr marL="0" marR="0" marT="0" marB="0"/>
                </a:tc>
                <a:tc hMerge="1">
                  <a:txBody>
                    <a:bodyPr/>
                    <a:lstStyle/>
                    <a:p>
                      <a:endParaRPr lang="en-US"/>
                    </a:p>
                  </a:txBody>
                  <a:tcPr/>
                </a:tc>
                <a:tc>
                  <a:txBody>
                    <a:bodyPr/>
                    <a:lstStyle/>
                    <a:p>
                      <a:pPr marL="38100" marR="38100" algn="just">
                        <a:lnSpc>
                          <a:spcPts val="1600"/>
                        </a:lnSpc>
                        <a:spcBef>
                          <a:spcPts val="0"/>
                        </a:spcBef>
                        <a:spcAft>
                          <a:spcPts val="0"/>
                        </a:spcAft>
                      </a:pPr>
                      <a:r>
                        <a:rPr lang="en-US" sz="1100" b="1">
                          <a:effectLst/>
                        </a:rPr>
                        <a:t>Standardized Coefficients</a:t>
                      </a:r>
                      <a:endParaRPr lang="en-US" sz="1000" b="1">
                        <a:effectLst/>
                        <a:latin typeface="Times New Roman" panose="02020603050405020304" pitchFamily="18" charset="0"/>
                        <a:ea typeface="Times New Roman" panose="02020603050405020304" pitchFamily="18" charset="0"/>
                      </a:endParaRPr>
                    </a:p>
                  </a:txBody>
                  <a:tcPr marL="0" marR="0" marT="0" marB="0"/>
                </a:tc>
                <a:tc rowSpan="2">
                  <a:txBody>
                    <a:bodyPr/>
                    <a:lstStyle/>
                    <a:p>
                      <a:pPr marL="38100" marR="38100" algn="just">
                        <a:lnSpc>
                          <a:spcPts val="1600"/>
                        </a:lnSpc>
                        <a:spcBef>
                          <a:spcPts val="0"/>
                        </a:spcBef>
                        <a:spcAft>
                          <a:spcPts val="0"/>
                        </a:spcAft>
                      </a:pPr>
                      <a:r>
                        <a:rPr lang="en-US" sz="1100" b="1">
                          <a:effectLst/>
                        </a:rPr>
                        <a:t>t</a:t>
                      </a:r>
                      <a:endParaRPr lang="en-US" sz="1000" b="1">
                        <a:effectLst/>
                        <a:latin typeface="Times New Roman" panose="02020603050405020304" pitchFamily="18" charset="0"/>
                        <a:ea typeface="Times New Roman" panose="02020603050405020304" pitchFamily="18" charset="0"/>
                      </a:endParaRPr>
                    </a:p>
                  </a:txBody>
                  <a:tcPr marL="0" marR="0" marT="0" marB="0"/>
                </a:tc>
                <a:tc rowSpan="2">
                  <a:txBody>
                    <a:bodyPr/>
                    <a:lstStyle/>
                    <a:p>
                      <a:pPr marL="38100" marR="38100" algn="just">
                        <a:lnSpc>
                          <a:spcPts val="1600"/>
                        </a:lnSpc>
                        <a:spcBef>
                          <a:spcPts val="0"/>
                        </a:spcBef>
                        <a:spcAft>
                          <a:spcPts val="0"/>
                        </a:spcAft>
                      </a:pPr>
                      <a:r>
                        <a:rPr lang="en-US" sz="1100" b="1">
                          <a:effectLst/>
                        </a:rPr>
                        <a:t>Sig.</a:t>
                      </a:r>
                      <a:endParaRPr lang="en-US" sz="1000" b="1">
                        <a:effectLst/>
                        <a:latin typeface="Times New Roman" panose="02020603050405020304" pitchFamily="18" charset="0"/>
                        <a:ea typeface="Times New Roman" panose="02020603050405020304" pitchFamily="18" charset="0"/>
                      </a:endParaRPr>
                    </a:p>
                  </a:txBody>
                  <a:tcPr marL="0" marR="0" marT="0" marB="0"/>
                </a:tc>
              </a:tr>
              <a:tr h="349822">
                <a:tc gridSpan="2" vMerge="1">
                  <a:txBody>
                    <a:bodyPr/>
                    <a:lstStyle/>
                    <a:p>
                      <a:endParaRPr lang="en-US"/>
                    </a:p>
                  </a:txBody>
                  <a:tcPr/>
                </a:tc>
                <a:tc hMerge="1" vMerge="1">
                  <a:txBody>
                    <a:bodyPr/>
                    <a:lstStyle/>
                    <a:p>
                      <a:endParaRPr lang="en-US"/>
                    </a:p>
                  </a:txBody>
                  <a:tcPr/>
                </a:tc>
                <a:tc>
                  <a:txBody>
                    <a:bodyPr/>
                    <a:lstStyle/>
                    <a:p>
                      <a:pPr marL="38100" marR="38100" algn="just">
                        <a:lnSpc>
                          <a:spcPts val="1600"/>
                        </a:lnSpc>
                        <a:spcBef>
                          <a:spcPts val="0"/>
                        </a:spcBef>
                        <a:spcAft>
                          <a:spcPts val="0"/>
                        </a:spcAft>
                      </a:pPr>
                      <a:r>
                        <a:rPr lang="en-US" sz="1100" b="1">
                          <a:effectLst/>
                        </a:rPr>
                        <a:t>B</a:t>
                      </a:r>
                      <a:endParaRPr lang="en-US" sz="1000" b="1">
                        <a:effectLst/>
                        <a:latin typeface="Times New Roman" panose="02020603050405020304" pitchFamily="18" charset="0"/>
                        <a:ea typeface="Times New Roman" panose="02020603050405020304" pitchFamily="18" charset="0"/>
                      </a:endParaRPr>
                    </a:p>
                  </a:txBody>
                  <a:tcPr marL="0" marR="0" marT="0" marB="0"/>
                </a:tc>
                <a:tc>
                  <a:txBody>
                    <a:bodyPr/>
                    <a:lstStyle/>
                    <a:p>
                      <a:pPr marL="38100" marR="38100" algn="just">
                        <a:lnSpc>
                          <a:spcPts val="1600"/>
                        </a:lnSpc>
                        <a:spcBef>
                          <a:spcPts val="0"/>
                        </a:spcBef>
                        <a:spcAft>
                          <a:spcPts val="0"/>
                        </a:spcAft>
                      </a:pPr>
                      <a:r>
                        <a:rPr lang="en-US" sz="1100" b="1">
                          <a:effectLst/>
                        </a:rPr>
                        <a:t>Std. Error</a:t>
                      </a:r>
                      <a:endParaRPr lang="en-US" sz="1000" b="1">
                        <a:effectLst/>
                        <a:latin typeface="Times New Roman" panose="02020603050405020304" pitchFamily="18" charset="0"/>
                        <a:ea typeface="Times New Roman" panose="02020603050405020304" pitchFamily="18" charset="0"/>
                      </a:endParaRPr>
                    </a:p>
                  </a:txBody>
                  <a:tcPr marL="0" marR="0" marT="0" marB="0"/>
                </a:tc>
                <a:tc>
                  <a:txBody>
                    <a:bodyPr/>
                    <a:lstStyle/>
                    <a:p>
                      <a:pPr marL="38100" marR="38100" algn="just">
                        <a:lnSpc>
                          <a:spcPts val="1600"/>
                        </a:lnSpc>
                        <a:spcBef>
                          <a:spcPts val="0"/>
                        </a:spcBef>
                        <a:spcAft>
                          <a:spcPts val="0"/>
                        </a:spcAft>
                      </a:pPr>
                      <a:r>
                        <a:rPr lang="en-US" sz="1100" b="1">
                          <a:effectLst/>
                        </a:rPr>
                        <a:t>Beta</a:t>
                      </a:r>
                      <a:endParaRPr lang="en-US" sz="1000" b="1">
                        <a:effectLst/>
                        <a:latin typeface="Times New Roman" panose="02020603050405020304" pitchFamily="18" charset="0"/>
                        <a:ea typeface="Times New Roman" panose="02020603050405020304" pitchFamily="18" charset="0"/>
                      </a:endParaRPr>
                    </a:p>
                  </a:txBody>
                  <a:tcPr marL="0" marR="0" marT="0" marB="0"/>
                </a:tc>
                <a:tc vMerge="1">
                  <a:txBody>
                    <a:bodyPr/>
                    <a:lstStyle/>
                    <a:p>
                      <a:endParaRPr lang="en-US"/>
                    </a:p>
                  </a:txBody>
                  <a:tcPr/>
                </a:tc>
                <a:tc vMerge="1">
                  <a:txBody>
                    <a:bodyPr/>
                    <a:lstStyle/>
                    <a:p>
                      <a:endParaRPr lang="en-US"/>
                    </a:p>
                  </a:txBody>
                  <a:tcPr/>
                </a:tc>
              </a:tr>
              <a:tr h="369696">
                <a:tc rowSpan="2">
                  <a:txBody>
                    <a:bodyPr/>
                    <a:lstStyle/>
                    <a:p>
                      <a:pPr marL="38100" marR="38100" algn="just">
                        <a:lnSpc>
                          <a:spcPts val="1600"/>
                        </a:lnSpc>
                        <a:spcBef>
                          <a:spcPts val="0"/>
                        </a:spcBef>
                        <a:spcAft>
                          <a:spcPts val="0"/>
                        </a:spcAft>
                      </a:pPr>
                      <a:r>
                        <a:rPr lang="en-US" sz="1100" b="1" dirty="0">
                          <a:effectLst/>
                        </a:rPr>
                        <a:t>1</a:t>
                      </a:r>
                      <a:endParaRPr lang="en-US" sz="1000" b="1"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38100" marR="38100" algn="just">
                        <a:lnSpc>
                          <a:spcPts val="1600"/>
                        </a:lnSpc>
                        <a:spcBef>
                          <a:spcPts val="0"/>
                        </a:spcBef>
                        <a:spcAft>
                          <a:spcPts val="0"/>
                        </a:spcAft>
                      </a:pPr>
                      <a:r>
                        <a:rPr lang="en-US" sz="1100" b="1">
                          <a:effectLst/>
                        </a:rPr>
                        <a:t>(Constant)</a:t>
                      </a:r>
                      <a:endParaRPr lang="en-US" sz="1000" b="1">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38100" marR="38100" algn="just">
                        <a:lnSpc>
                          <a:spcPts val="1600"/>
                        </a:lnSpc>
                        <a:spcBef>
                          <a:spcPts val="0"/>
                        </a:spcBef>
                        <a:spcAft>
                          <a:spcPts val="0"/>
                        </a:spcAft>
                      </a:pPr>
                      <a:r>
                        <a:rPr lang="en-US" sz="1100" b="1">
                          <a:effectLst/>
                        </a:rPr>
                        <a:t>3.942</a:t>
                      </a:r>
                      <a:endParaRPr lang="en-US" sz="1000" b="1">
                        <a:effectLst/>
                        <a:latin typeface="Times New Roman" panose="02020603050405020304" pitchFamily="18" charset="0"/>
                        <a:ea typeface="Times New Roman" panose="02020603050405020304" pitchFamily="18" charset="0"/>
                      </a:endParaRPr>
                    </a:p>
                  </a:txBody>
                  <a:tcPr marL="0" marR="0" marT="0" marB="0"/>
                </a:tc>
                <a:tc>
                  <a:txBody>
                    <a:bodyPr/>
                    <a:lstStyle/>
                    <a:p>
                      <a:pPr marL="38100" marR="38100" algn="just">
                        <a:lnSpc>
                          <a:spcPts val="1600"/>
                        </a:lnSpc>
                        <a:spcBef>
                          <a:spcPts val="0"/>
                        </a:spcBef>
                        <a:spcAft>
                          <a:spcPts val="0"/>
                        </a:spcAft>
                      </a:pPr>
                      <a:r>
                        <a:rPr lang="en-US" sz="1100" b="1">
                          <a:effectLst/>
                        </a:rPr>
                        <a:t>.077</a:t>
                      </a:r>
                      <a:endParaRPr lang="en-US" sz="1000" b="1">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just">
                        <a:spcBef>
                          <a:spcPts val="0"/>
                        </a:spcBef>
                        <a:spcAft>
                          <a:spcPts val="0"/>
                        </a:spcAft>
                      </a:pPr>
                      <a:r>
                        <a:rPr lang="en-US" sz="1100" b="1">
                          <a:effectLst/>
                        </a:rPr>
                        <a:t> </a:t>
                      </a:r>
                      <a:endParaRPr lang="en-US" sz="1000" b="1">
                        <a:effectLst/>
                        <a:latin typeface="Times New Roman" panose="02020603050405020304" pitchFamily="18" charset="0"/>
                        <a:ea typeface="Times New Roman" panose="02020603050405020304" pitchFamily="18" charset="0"/>
                      </a:endParaRPr>
                    </a:p>
                  </a:txBody>
                  <a:tcPr marL="0" marR="0" marT="0" marB="0"/>
                </a:tc>
                <a:tc>
                  <a:txBody>
                    <a:bodyPr/>
                    <a:lstStyle/>
                    <a:p>
                      <a:pPr marL="38100" marR="38100" algn="just">
                        <a:lnSpc>
                          <a:spcPts val="1600"/>
                        </a:lnSpc>
                        <a:spcBef>
                          <a:spcPts val="0"/>
                        </a:spcBef>
                        <a:spcAft>
                          <a:spcPts val="0"/>
                        </a:spcAft>
                      </a:pPr>
                      <a:r>
                        <a:rPr lang="en-US" sz="1100" b="1">
                          <a:effectLst/>
                        </a:rPr>
                        <a:t>51.353</a:t>
                      </a:r>
                      <a:endParaRPr lang="en-US" sz="1000" b="1">
                        <a:effectLst/>
                        <a:latin typeface="Times New Roman" panose="02020603050405020304" pitchFamily="18" charset="0"/>
                        <a:ea typeface="Times New Roman" panose="02020603050405020304" pitchFamily="18" charset="0"/>
                      </a:endParaRPr>
                    </a:p>
                  </a:txBody>
                  <a:tcPr marL="0" marR="0" marT="0" marB="0"/>
                </a:tc>
                <a:tc>
                  <a:txBody>
                    <a:bodyPr/>
                    <a:lstStyle/>
                    <a:p>
                      <a:pPr marL="38100" marR="38100" algn="just">
                        <a:lnSpc>
                          <a:spcPts val="1600"/>
                        </a:lnSpc>
                        <a:spcBef>
                          <a:spcPts val="0"/>
                        </a:spcBef>
                        <a:spcAft>
                          <a:spcPts val="0"/>
                        </a:spcAft>
                      </a:pPr>
                      <a:r>
                        <a:rPr lang="en-US" sz="1100" b="1">
                          <a:effectLst/>
                        </a:rPr>
                        <a:t>.000</a:t>
                      </a:r>
                      <a:endParaRPr lang="en-US" sz="1000" b="1">
                        <a:effectLst/>
                        <a:latin typeface="Times New Roman" panose="02020603050405020304" pitchFamily="18" charset="0"/>
                        <a:ea typeface="Times New Roman" panose="02020603050405020304" pitchFamily="18" charset="0"/>
                      </a:endParaRPr>
                    </a:p>
                  </a:txBody>
                  <a:tcPr marL="0" marR="0" marT="0" marB="0"/>
                </a:tc>
              </a:tr>
              <a:tr h="768421">
                <a:tc vMerge="1">
                  <a:txBody>
                    <a:bodyPr/>
                    <a:lstStyle/>
                    <a:p>
                      <a:endParaRPr lang="en-US"/>
                    </a:p>
                  </a:txBody>
                  <a:tcPr/>
                </a:tc>
                <a:tc>
                  <a:txBody>
                    <a:bodyPr/>
                    <a:lstStyle/>
                    <a:p>
                      <a:pPr marL="38100" marR="38100" algn="just">
                        <a:lnSpc>
                          <a:spcPts val="1600"/>
                        </a:lnSpc>
                        <a:spcBef>
                          <a:spcPts val="0"/>
                        </a:spcBef>
                        <a:spcAft>
                          <a:spcPts val="0"/>
                        </a:spcAft>
                      </a:pPr>
                      <a:r>
                        <a:rPr lang="en-US" sz="1100" b="1">
                          <a:effectLst/>
                        </a:rPr>
                        <a:t>Beneficiariproiect</a:t>
                      </a:r>
                      <a:endParaRPr lang="en-US" sz="1000" b="1">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38100" marR="38100" algn="just">
                        <a:lnSpc>
                          <a:spcPts val="1600"/>
                        </a:lnSpc>
                        <a:spcBef>
                          <a:spcPts val="0"/>
                        </a:spcBef>
                        <a:spcAft>
                          <a:spcPts val="0"/>
                        </a:spcAft>
                      </a:pPr>
                      <a:r>
                        <a:rPr lang="en-US" sz="1100" b="1" dirty="0">
                          <a:effectLst/>
                        </a:rPr>
                        <a:t>-.545</a:t>
                      </a:r>
                      <a:endParaRPr lang="en-US" sz="1000" b="1" dirty="0">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marL="38100" marR="38100" algn="just">
                        <a:lnSpc>
                          <a:spcPts val="1600"/>
                        </a:lnSpc>
                        <a:spcBef>
                          <a:spcPts val="0"/>
                        </a:spcBef>
                        <a:spcAft>
                          <a:spcPts val="0"/>
                        </a:spcAft>
                      </a:pPr>
                      <a:r>
                        <a:rPr lang="en-US" sz="1100" b="1" dirty="0">
                          <a:effectLst/>
                        </a:rPr>
                        <a:t>.115</a:t>
                      </a:r>
                      <a:endParaRPr lang="en-US" sz="1000" b="1" dirty="0">
                        <a:effectLst/>
                        <a:latin typeface="Times New Roman" panose="02020603050405020304" pitchFamily="18" charset="0"/>
                        <a:ea typeface="Times New Roman" panose="02020603050405020304" pitchFamily="18" charset="0"/>
                      </a:endParaRPr>
                    </a:p>
                  </a:txBody>
                  <a:tcPr marL="0" marR="0" marT="0" marB="0"/>
                </a:tc>
                <a:tc>
                  <a:txBody>
                    <a:bodyPr/>
                    <a:lstStyle/>
                    <a:p>
                      <a:pPr marL="38100" marR="38100" algn="just">
                        <a:lnSpc>
                          <a:spcPts val="1600"/>
                        </a:lnSpc>
                        <a:spcBef>
                          <a:spcPts val="0"/>
                        </a:spcBef>
                        <a:spcAft>
                          <a:spcPts val="0"/>
                        </a:spcAft>
                      </a:pPr>
                      <a:r>
                        <a:rPr lang="en-US" sz="1100" b="1">
                          <a:effectLst/>
                        </a:rPr>
                        <a:t>-.136</a:t>
                      </a:r>
                      <a:endParaRPr lang="en-US" sz="1000" b="1">
                        <a:effectLst/>
                        <a:latin typeface="Times New Roman" panose="02020603050405020304" pitchFamily="18" charset="0"/>
                        <a:ea typeface="Times New Roman" panose="02020603050405020304" pitchFamily="18" charset="0"/>
                      </a:endParaRPr>
                    </a:p>
                  </a:txBody>
                  <a:tcPr marL="0" marR="0" marT="0" marB="0"/>
                </a:tc>
                <a:tc>
                  <a:txBody>
                    <a:bodyPr/>
                    <a:lstStyle/>
                    <a:p>
                      <a:pPr marL="38100" marR="38100" algn="just">
                        <a:lnSpc>
                          <a:spcPts val="1600"/>
                        </a:lnSpc>
                        <a:spcBef>
                          <a:spcPts val="0"/>
                        </a:spcBef>
                        <a:spcAft>
                          <a:spcPts val="0"/>
                        </a:spcAft>
                      </a:pPr>
                      <a:r>
                        <a:rPr lang="en-US" sz="1100" b="1">
                          <a:effectLst/>
                        </a:rPr>
                        <a:t>-4.732</a:t>
                      </a:r>
                      <a:endParaRPr lang="en-US" sz="1000" b="1">
                        <a:effectLst/>
                        <a:latin typeface="Times New Roman" panose="02020603050405020304" pitchFamily="18" charset="0"/>
                        <a:ea typeface="Times New Roman" panose="02020603050405020304" pitchFamily="18" charset="0"/>
                      </a:endParaRPr>
                    </a:p>
                  </a:txBody>
                  <a:tcPr marL="0" marR="0" marT="0" marB="0"/>
                </a:tc>
                <a:tc>
                  <a:txBody>
                    <a:bodyPr/>
                    <a:lstStyle/>
                    <a:p>
                      <a:pPr marL="38100" marR="38100" algn="just">
                        <a:lnSpc>
                          <a:spcPts val="1600"/>
                        </a:lnSpc>
                        <a:spcBef>
                          <a:spcPts val="0"/>
                        </a:spcBef>
                        <a:spcAft>
                          <a:spcPts val="0"/>
                        </a:spcAft>
                      </a:pPr>
                      <a:r>
                        <a:rPr lang="en-US" sz="1100" b="1" dirty="0">
                          <a:effectLst/>
                        </a:rPr>
                        <a:t>.000</a:t>
                      </a:r>
                      <a:endParaRPr lang="en-US" sz="1000" b="1" dirty="0">
                        <a:effectLst/>
                        <a:latin typeface="Times New Roman" panose="02020603050405020304" pitchFamily="18" charset="0"/>
                        <a:ea typeface="Times New Roman" panose="02020603050405020304" pitchFamily="18" charset="0"/>
                      </a:endParaRPr>
                    </a:p>
                  </a:txBody>
                  <a:tcPr marL="0" marR="0" marT="0" marB="0">
                    <a:solidFill>
                      <a:srgbClr val="FFFF00"/>
                    </a:solidFill>
                  </a:tcPr>
                </a:tc>
              </a:tr>
              <a:tr h="369696">
                <a:tc gridSpan="7">
                  <a:txBody>
                    <a:bodyPr/>
                    <a:lstStyle/>
                    <a:p>
                      <a:pPr marL="38100" marR="38100" algn="just">
                        <a:lnSpc>
                          <a:spcPts val="1600"/>
                        </a:lnSpc>
                        <a:spcBef>
                          <a:spcPts val="0"/>
                        </a:spcBef>
                        <a:spcAft>
                          <a:spcPts val="0"/>
                        </a:spcAft>
                      </a:pPr>
                      <a:r>
                        <a:rPr lang="en-US" sz="1100" b="1" dirty="0">
                          <a:effectLst/>
                        </a:rPr>
                        <a:t>a. Dependent Variable: medietest1MATE</a:t>
                      </a:r>
                      <a:endParaRPr lang="en-US" sz="1000" b="1" dirty="0">
                        <a:effectLst/>
                        <a:latin typeface="Times New Roman" panose="02020603050405020304" pitchFamily="18" charset="0"/>
                        <a:ea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6493079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4828"/>
            <a:ext cx="10515600" cy="1036955"/>
          </a:xfrm>
        </p:spPr>
        <p:txBody>
          <a:bodyPr/>
          <a:lstStyle/>
          <a:p>
            <a:r>
              <a:rPr lang="ro-RO" b="1" dirty="0" smtClean="0"/>
              <a:t>Este aceasta o concluzie?</a:t>
            </a:r>
            <a:endParaRPr lang="en-US" b="1" dirty="0"/>
          </a:p>
        </p:txBody>
      </p:sp>
      <p:sp>
        <p:nvSpPr>
          <p:cNvPr id="3" name="Content Placeholder 2"/>
          <p:cNvSpPr>
            <a:spLocks noGrp="1"/>
          </p:cNvSpPr>
          <p:nvPr>
            <p:ph idx="1"/>
          </p:nvPr>
        </p:nvSpPr>
        <p:spPr>
          <a:xfrm>
            <a:off x="609600" y="1452155"/>
            <a:ext cx="10585268" cy="4686572"/>
          </a:xfrm>
        </p:spPr>
        <p:txBody>
          <a:bodyPr>
            <a:normAutofit lnSpcReduction="10000"/>
          </a:bodyPr>
          <a:lstStyle/>
          <a:p>
            <a:pPr algn="just"/>
            <a:r>
              <a:rPr lang="ro-RO" sz="2600" dirty="0"/>
              <a:t>Rezultatele prezentate în forma de mai sus nu sunt însă concluzive. </a:t>
            </a:r>
            <a:r>
              <a:rPr lang="ro-RO" sz="2600" dirty="0" smtClean="0"/>
              <a:t>Dinamica </a:t>
            </a:r>
            <a:r>
              <a:rPr lang="ro-RO" sz="2600" dirty="0"/>
              <a:t>performanței elevilor poate fi influențată de multe alte variabile care își pot pune amprenta diferit asupra unor subcategorii de elevii (beneficiari sau nu). </a:t>
            </a:r>
            <a:endParaRPr lang="ro-RO" sz="2600" dirty="0" smtClean="0"/>
          </a:p>
          <a:p>
            <a:pPr algn="just"/>
            <a:r>
              <a:rPr lang="ro-RO" sz="2600" dirty="0" smtClean="0"/>
              <a:t>Intervenția </a:t>
            </a:r>
            <a:r>
              <a:rPr lang="ro-RO" sz="2600" dirty="0"/>
              <a:t>din proiect se poate manifesta diferit la nivelul unor categorii specifice de elevi. </a:t>
            </a:r>
            <a:endParaRPr lang="en-US" sz="2600" dirty="0" smtClean="0"/>
          </a:p>
          <a:p>
            <a:pPr algn="just"/>
            <a:r>
              <a:rPr lang="ro-RO" sz="2600" dirty="0" smtClean="0"/>
              <a:t>Relația </a:t>
            </a:r>
            <a:r>
              <a:rPr lang="ro-RO" sz="2600" dirty="0"/>
              <a:t>dintre variabila independentă ”statut de beneficiar” și variabila dependentă ”media la testarea la matematică” poate fi una de falsitate, adică o altă variabilă sau alte variabile pot determina concomitent variația primelor. </a:t>
            </a:r>
            <a:endParaRPr lang="en-US" sz="2600" dirty="0" smtClean="0"/>
          </a:p>
          <a:p>
            <a:pPr algn="just"/>
            <a:r>
              <a:rPr lang="ro-RO" sz="2600" dirty="0" smtClean="0"/>
              <a:t>Este </a:t>
            </a:r>
            <a:r>
              <a:rPr lang="ro-RO" sz="2600" dirty="0"/>
              <a:t>nevoie, tocmai de aceea, a controla efectul altor variabile cheie care pot influența performanța școlară a elevului. </a:t>
            </a:r>
            <a:endParaRPr lang="en-US" sz="2600" dirty="0"/>
          </a:p>
          <a:p>
            <a:pPr algn="just"/>
            <a:endParaRPr lang="en-US" dirty="0"/>
          </a:p>
        </p:txBody>
      </p:sp>
    </p:spTree>
    <p:extLst>
      <p:ext uri="{BB962C8B-B14F-4D97-AF65-F5344CB8AC3E}">
        <p14:creationId xmlns:p14="http://schemas.microsoft.com/office/powerpoint/2010/main" val="165822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8909"/>
          </a:xfrm>
        </p:spPr>
        <p:txBody>
          <a:bodyPr/>
          <a:lstStyle/>
          <a:p>
            <a:pPr algn="ctr"/>
            <a:r>
              <a:rPr lang="en-US" b="1" u="sng" dirty="0" err="1" smtClean="0"/>
              <a:t>Scopul</a:t>
            </a:r>
            <a:r>
              <a:rPr lang="en-US" b="1" u="sng" dirty="0" smtClean="0"/>
              <a:t> </a:t>
            </a:r>
            <a:r>
              <a:rPr lang="en-US" b="1" u="sng" dirty="0" err="1" smtClean="0"/>
              <a:t>studiului</a:t>
            </a:r>
            <a:endParaRPr lang="en-US" b="1" u="sng" dirty="0"/>
          </a:p>
        </p:txBody>
      </p:sp>
      <p:sp>
        <p:nvSpPr>
          <p:cNvPr id="3" name="Content Placeholder 2"/>
          <p:cNvSpPr>
            <a:spLocks noGrp="1"/>
          </p:cNvSpPr>
          <p:nvPr>
            <p:ph idx="1"/>
          </p:nvPr>
        </p:nvSpPr>
        <p:spPr>
          <a:xfrm>
            <a:off x="838200" y="1477282"/>
            <a:ext cx="10515600" cy="4351338"/>
          </a:xfrm>
        </p:spPr>
        <p:txBody>
          <a:bodyPr>
            <a:normAutofit/>
          </a:bodyPr>
          <a:lstStyle/>
          <a:p>
            <a:pPr algn="just"/>
            <a:r>
              <a:rPr lang="ro-RO" dirty="0" smtClean="0"/>
              <a:t>Studiul </a:t>
            </a:r>
            <a:r>
              <a:rPr lang="ro-RO" dirty="0"/>
              <a:t>realizat a urmărit evaluarea impactului intervenției la nivelul acumulărilor educaționale ale </a:t>
            </a:r>
            <a:r>
              <a:rPr lang="ro-RO" dirty="0" smtClean="0"/>
              <a:t>elevilor și </a:t>
            </a:r>
            <a:r>
              <a:rPr lang="ro-RO" dirty="0"/>
              <a:t>o</a:t>
            </a:r>
            <a:r>
              <a:rPr lang="ro-RO" dirty="0" smtClean="0"/>
              <a:t>bținerea de date concrete pentru implementarea adecvată a măsurilor de prevenire și corectare a părăsirii școlii. </a:t>
            </a:r>
          </a:p>
          <a:p>
            <a:pPr marL="0" indent="0" algn="just">
              <a:buNone/>
            </a:pPr>
            <a:endParaRPr lang="ro-RO" dirty="0" smtClean="0"/>
          </a:p>
          <a:p>
            <a:pPr algn="just"/>
            <a:r>
              <a:rPr lang="ro-RO" dirty="0" smtClean="0"/>
              <a:t>În </a:t>
            </a:r>
            <a:r>
              <a:rPr lang="ro-RO" dirty="0"/>
              <a:t>acest </a:t>
            </a:r>
            <a:r>
              <a:rPr lang="ro-RO" dirty="0" smtClean="0"/>
              <a:t>demers</a:t>
            </a:r>
            <a:r>
              <a:rPr lang="en-US" dirty="0" smtClean="0"/>
              <a:t>,</a:t>
            </a:r>
            <a:r>
              <a:rPr lang="ro-RO" dirty="0" smtClean="0"/>
              <a:t> </a:t>
            </a:r>
            <a:r>
              <a:rPr lang="ro-RO" dirty="0"/>
              <a:t>nivelul performanței școlare a fost testat atât la începutul proiectului, cât și la final, iar rezultatele obținute de elevii beneficiari au fost comparate cu cele ale elevilor dintr-un grup de control selectat aleator (aceștia din urmă au fost elevi care nu au beneficiat de sprijin prin proiect).</a:t>
            </a:r>
            <a:endParaRPr lang="en-US" dirty="0"/>
          </a:p>
          <a:p>
            <a:pPr algn="just"/>
            <a:endParaRPr lang="en-US" dirty="0"/>
          </a:p>
        </p:txBody>
      </p:sp>
    </p:spTree>
    <p:extLst>
      <p:ext uri="{BB962C8B-B14F-4D97-AF65-F5344CB8AC3E}">
        <p14:creationId xmlns:p14="http://schemas.microsoft.com/office/powerpoint/2010/main" val="8813689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06326"/>
          </a:xfrm>
        </p:spPr>
        <p:txBody>
          <a:bodyPr/>
          <a:lstStyle/>
          <a:p>
            <a:r>
              <a:rPr lang="ro-RO" b="1" dirty="0" smtClean="0"/>
              <a:t>Nevoia unei analize statistice mai amănunțite</a:t>
            </a:r>
            <a:endParaRPr lang="en-US" b="1" dirty="0"/>
          </a:p>
        </p:txBody>
      </p:sp>
      <p:sp>
        <p:nvSpPr>
          <p:cNvPr id="3" name="Content Placeholder 2"/>
          <p:cNvSpPr>
            <a:spLocks noGrp="1"/>
          </p:cNvSpPr>
          <p:nvPr>
            <p:ph idx="1"/>
          </p:nvPr>
        </p:nvSpPr>
        <p:spPr>
          <a:xfrm>
            <a:off x="635725" y="1271452"/>
            <a:ext cx="10816045" cy="4905511"/>
          </a:xfrm>
        </p:spPr>
        <p:txBody>
          <a:bodyPr>
            <a:normAutofit lnSpcReduction="10000"/>
          </a:bodyPr>
          <a:lstStyle/>
          <a:p>
            <a:pPr algn="just"/>
            <a:endParaRPr lang="en-US" sz="2600" dirty="0" smtClean="0"/>
          </a:p>
          <a:p>
            <a:pPr algn="just"/>
            <a:r>
              <a:rPr lang="ro-RO" sz="2600" dirty="0" smtClean="0"/>
              <a:t>Studii </a:t>
            </a:r>
            <a:r>
              <a:rPr lang="ro-RO" sz="2600" dirty="0"/>
              <a:t>anterioare au arătat relevanța unor variabile precum educația parentală, mediul de rezidență, situația economică a familiei elevului, etnia, capitalul cultural al </a:t>
            </a:r>
            <a:r>
              <a:rPr lang="ro-RO" sz="2600" dirty="0" smtClean="0"/>
              <a:t>familiei în explicarea acumulărilor educaționale. </a:t>
            </a:r>
            <a:endParaRPr lang="en-US" sz="2600" dirty="0" smtClean="0"/>
          </a:p>
          <a:p>
            <a:pPr marL="0" indent="0" algn="just">
              <a:buNone/>
            </a:pPr>
            <a:endParaRPr lang="en-US" sz="2600" dirty="0" smtClean="0"/>
          </a:p>
          <a:p>
            <a:pPr algn="just"/>
            <a:r>
              <a:rPr lang="ro-RO" sz="2600" dirty="0" smtClean="0"/>
              <a:t>În </a:t>
            </a:r>
            <a:r>
              <a:rPr lang="ro-RO" sz="2600" dirty="0"/>
              <a:t>acest caz, așteptarea noastră era </a:t>
            </a:r>
            <a:r>
              <a:rPr lang="ro-RO" sz="2600" dirty="0" smtClean="0"/>
              <a:t>ca</a:t>
            </a:r>
            <a:r>
              <a:rPr lang="en-US" sz="2600" dirty="0" smtClean="0"/>
              <a:t>,</a:t>
            </a:r>
            <a:r>
              <a:rPr lang="ro-RO" sz="2600" dirty="0" smtClean="0"/>
              <a:t> </a:t>
            </a:r>
            <a:r>
              <a:rPr lang="ro-RO" sz="2600" dirty="0"/>
              <a:t>în urma intervenției, influența variabilelor mai sus menționate asupra performanței școlare să scadă – egalizând altfel spus șansele școlare</a:t>
            </a:r>
            <a:r>
              <a:rPr lang="ro-RO" sz="2600" dirty="0" smtClean="0"/>
              <a:t>.</a:t>
            </a:r>
            <a:endParaRPr lang="en-US" sz="2600" dirty="0" smtClean="0"/>
          </a:p>
          <a:p>
            <a:pPr marL="0" indent="0" algn="just">
              <a:buNone/>
            </a:pPr>
            <a:endParaRPr lang="en-US" sz="2600" dirty="0"/>
          </a:p>
          <a:p>
            <a:pPr algn="just"/>
            <a:r>
              <a:rPr lang="ro-RO" sz="2600" dirty="0"/>
              <a:t> Ne așteptăm, de asemenea, ca nota obținută în primul val să influențeze nota obținută în valul II (rezultatul final al elevului este dependent de nivelul înregistrat la start, în valul I). </a:t>
            </a:r>
            <a:endParaRPr lang="en-US" sz="2600" dirty="0"/>
          </a:p>
          <a:p>
            <a:pPr algn="just"/>
            <a:endParaRPr lang="en-US" dirty="0"/>
          </a:p>
        </p:txBody>
      </p:sp>
    </p:spTree>
    <p:extLst>
      <p:ext uri="{BB962C8B-B14F-4D97-AF65-F5344CB8AC3E}">
        <p14:creationId xmlns:p14="http://schemas.microsoft.com/office/powerpoint/2010/main" val="11816083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446" y="208370"/>
            <a:ext cx="10515600" cy="1036955"/>
          </a:xfrm>
        </p:spPr>
        <p:txBody>
          <a:bodyPr>
            <a:noAutofit/>
          </a:bodyPr>
          <a:lstStyle/>
          <a:p>
            <a:pPr algn="just"/>
            <a:r>
              <a:rPr lang="ro-RO" sz="3200" b="1" dirty="0"/>
              <a:t>Tabel regresie cu variabile explicative pentru rezultatele înregistrate de elevi la testarea din valul I la </a:t>
            </a:r>
            <a:r>
              <a:rPr lang="ro-RO" sz="3200" b="1" dirty="0" smtClean="0"/>
              <a:t>matematică</a:t>
            </a:r>
            <a:endParaRPr lang="en-US" sz="3200" b="1"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01188" y="1114698"/>
            <a:ext cx="8717280" cy="4178707"/>
          </a:xfrm>
          <a:prstGeom prst="rect">
            <a:avLst/>
          </a:prstGeom>
          <a:noFill/>
          <a:ln>
            <a:noFill/>
          </a:ln>
        </p:spPr>
      </p:pic>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5580289" y="5084399"/>
            <a:ext cx="6343650" cy="1356995"/>
          </a:xfrm>
          <a:prstGeom prst="rect">
            <a:avLst/>
          </a:prstGeom>
          <a:noFill/>
          <a:ln>
            <a:noFill/>
          </a:ln>
        </p:spPr>
      </p:pic>
    </p:spTree>
    <p:extLst>
      <p:ext uri="{BB962C8B-B14F-4D97-AF65-F5344CB8AC3E}">
        <p14:creationId xmlns:p14="http://schemas.microsoft.com/office/powerpoint/2010/main" val="28376922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1285"/>
            <a:ext cx="10515600" cy="880201"/>
          </a:xfrm>
        </p:spPr>
        <p:txBody>
          <a:bodyPr/>
          <a:lstStyle/>
          <a:p>
            <a:pPr algn="ctr"/>
            <a:r>
              <a:rPr lang="ro-RO" b="1" dirty="0" smtClean="0"/>
              <a:t>Ce ne spune analiza primului val?</a:t>
            </a:r>
            <a:endParaRPr lang="en-US" b="1" dirty="0"/>
          </a:p>
        </p:txBody>
      </p:sp>
      <p:sp>
        <p:nvSpPr>
          <p:cNvPr id="3" name="Content Placeholder 2"/>
          <p:cNvSpPr>
            <a:spLocks noGrp="1"/>
          </p:cNvSpPr>
          <p:nvPr>
            <p:ph idx="1"/>
          </p:nvPr>
        </p:nvSpPr>
        <p:spPr>
          <a:xfrm>
            <a:off x="593271" y="1208316"/>
            <a:ext cx="10782301" cy="4888684"/>
          </a:xfrm>
        </p:spPr>
        <p:txBody>
          <a:bodyPr>
            <a:normAutofit fontScale="85000" lnSpcReduction="20000"/>
          </a:bodyPr>
          <a:lstStyle/>
          <a:p>
            <a:pPr algn="just"/>
            <a:r>
              <a:rPr lang="ro-RO" dirty="0" smtClean="0"/>
              <a:t>Analiza </a:t>
            </a:r>
            <a:r>
              <a:rPr lang="ro-RO" dirty="0"/>
              <a:t>ne indică faptul că elevii beneficiari ai proiectului nu au obținut, în valul I al testării, note semnificativ diferite de cele ale elevilor non-beneficiari - controlând efectul celorlalte variabile independente incluse în modelul de regresie. </a:t>
            </a:r>
            <a:endParaRPr lang="en-US" dirty="0" smtClean="0"/>
          </a:p>
          <a:p>
            <a:pPr algn="just"/>
            <a:r>
              <a:rPr lang="ro-RO" dirty="0" smtClean="0"/>
              <a:t>Practic</a:t>
            </a:r>
            <a:r>
              <a:rPr lang="ro-RO" dirty="0"/>
              <a:t>, la start, </a:t>
            </a:r>
            <a:r>
              <a:rPr lang="ro-RO" i="1" dirty="0"/>
              <a:t>elevii care au avut același profil socio-demografic</a:t>
            </a:r>
            <a:r>
              <a:rPr lang="ro-RO" dirty="0"/>
              <a:t> - definit de variabilele incluse în modelul de regresie (aceeași educație parentală, aceeași etnie, aceleași dotări culturale exprimate prin numărul de cărți, nivelul educațional, venit, mediul de rezidență), fie că au fost beneficiari, fie non-beneficiari - au înregistrat note similare (statistic vorbind, diferența nu a fost semnificativă). </a:t>
            </a:r>
            <a:endParaRPr lang="en-US" dirty="0" smtClean="0"/>
          </a:p>
          <a:p>
            <a:pPr algn="just"/>
            <a:r>
              <a:rPr lang="ro-RO" dirty="0" smtClean="0"/>
              <a:t>Fără </a:t>
            </a:r>
            <a:r>
              <a:rPr lang="ro-RO" dirty="0"/>
              <a:t>a controla efectul variabilelor independente, am arătat mai sus că există diferență semnificativă, la testarea din valul I, între notele obținute de elevii beneficiari și cei non-beneficiari în favoarea celor din urmă; însă acest lucru se datorează faptului că elevii beneficiari ai proiectului au fost selectați în baza unor criterii care îi încadrau într-un grup vulnerabil (elevi romi, cu situație familială și financiară mai dificilă etc.). </a:t>
            </a:r>
            <a:endParaRPr lang="en-US" dirty="0" smtClean="0"/>
          </a:p>
          <a:p>
            <a:pPr algn="just"/>
            <a:r>
              <a:rPr lang="ro-RO" dirty="0" smtClean="0"/>
              <a:t>Controlând </a:t>
            </a:r>
            <a:r>
              <a:rPr lang="ro-RO" dirty="0"/>
              <a:t>efectul acestor variabile </a:t>
            </a:r>
            <a:r>
              <a:rPr lang="ro-RO" dirty="0" smtClean="0"/>
              <a:t>independente, diferența mediei </a:t>
            </a:r>
            <a:r>
              <a:rPr lang="ro-RO" dirty="0"/>
              <a:t>notelor celor două categorii de elevi nu mai este </a:t>
            </a:r>
            <a:r>
              <a:rPr lang="ro-RO" dirty="0" smtClean="0"/>
              <a:t>semnificativ diferită</a:t>
            </a:r>
            <a:r>
              <a:rPr lang="ro-RO" dirty="0" smtClean="0"/>
              <a:t>.</a:t>
            </a:r>
            <a:endParaRPr lang="ro-RO" dirty="0" smtClean="0"/>
          </a:p>
        </p:txBody>
      </p:sp>
    </p:spTree>
    <p:extLst>
      <p:ext uri="{BB962C8B-B14F-4D97-AF65-F5344CB8AC3E}">
        <p14:creationId xmlns:p14="http://schemas.microsoft.com/office/powerpoint/2010/main" val="25378681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1285"/>
            <a:ext cx="10515600" cy="880201"/>
          </a:xfrm>
        </p:spPr>
        <p:txBody>
          <a:bodyPr/>
          <a:lstStyle/>
          <a:p>
            <a:pPr algn="ctr"/>
            <a:r>
              <a:rPr lang="ro-RO" b="1" dirty="0" smtClean="0"/>
              <a:t>Ce ne spune analiza primului val?</a:t>
            </a:r>
            <a:endParaRPr lang="en-US" b="1" dirty="0"/>
          </a:p>
        </p:txBody>
      </p:sp>
      <p:sp>
        <p:nvSpPr>
          <p:cNvPr id="3" name="Content Placeholder 2"/>
          <p:cNvSpPr>
            <a:spLocks noGrp="1"/>
          </p:cNvSpPr>
          <p:nvPr>
            <p:ph idx="1"/>
          </p:nvPr>
        </p:nvSpPr>
        <p:spPr>
          <a:xfrm>
            <a:off x="859971" y="1132115"/>
            <a:ext cx="10711544" cy="4888684"/>
          </a:xfrm>
        </p:spPr>
        <p:txBody>
          <a:bodyPr>
            <a:normAutofit fontScale="92500"/>
          </a:bodyPr>
          <a:lstStyle/>
          <a:p>
            <a:pPr algn="just">
              <a:lnSpc>
                <a:spcPct val="100000"/>
              </a:lnSpc>
              <a:spcBef>
                <a:spcPts val="0"/>
              </a:spcBef>
            </a:pPr>
            <a:r>
              <a:rPr lang="ro-RO" sz="2400" dirty="0" smtClean="0"/>
              <a:t>Analiza </a:t>
            </a:r>
            <a:r>
              <a:rPr lang="ro-RO" sz="2400" dirty="0"/>
              <a:t>confirmă </a:t>
            </a:r>
            <a:r>
              <a:rPr lang="ro-RO" sz="2400" dirty="0" smtClean="0"/>
              <a:t>și ceea </a:t>
            </a:r>
            <a:r>
              <a:rPr lang="ro-RO" sz="2400" dirty="0"/>
              <a:t>ce știam deja din alte studii derulate, anume faptul că performanța școlară depinde de factori precum educația parentală și capitalul cultural al familiei – suprins în cercetare prin ”numărul de cărți existente în gospodărie”. </a:t>
            </a:r>
            <a:endParaRPr lang="en-US" sz="2400" dirty="0"/>
          </a:p>
          <a:p>
            <a:pPr marL="0" indent="0" algn="just">
              <a:lnSpc>
                <a:spcPct val="100000"/>
              </a:lnSpc>
              <a:spcBef>
                <a:spcPts val="0"/>
              </a:spcBef>
              <a:buNone/>
            </a:pPr>
            <a:endParaRPr lang="en-US" sz="2400" dirty="0" smtClean="0"/>
          </a:p>
          <a:p>
            <a:pPr algn="just">
              <a:lnSpc>
                <a:spcPct val="100000"/>
              </a:lnSpc>
              <a:spcBef>
                <a:spcPts val="0"/>
              </a:spcBef>
            </a:pPr>
            <a:r>
              <a:rPr lang="ro-RO" sz="2400" dirty="0" smtClean="0"/>
              <a:t>Copiii </a:t>
            </a:r>
            <a:r>
              <a:rPr lang="ro-RO" sz="2400" dirty="0"/>
              <a:t>care provin din familii în care părinții au un nivel educațional mai ridicat, au obținut note mai mari la testarea la matematică în primul val (controlând efectul celorlalte variabile incluse în model); de asemenea, existența unui număr mai mare de cărți în familie a crescut șansele obținerii unei note mai mari la testarea la matematică</a:t>
            </a:r>
            <a:r>
              <a:rPr lang="ro-RO" sz="2400" dirty="0" smtClean="0"/>
              <a:t>.</a:t>
            </a:r>
            <a:endParaRPr lang="en-US" sz="2400" dirty="0" smtClean="0"/>
          </a:p>
          <a:p>
            <a:pPr marL="0" indent="0" algn="just">
              <a:lnSpc>
                <a:spcPct val="100000"/>
              </a:lnSpc>
              <a:spcBef>
                <a:spcPts val="0"/>
              </a:spcBef>
              <a:buNone/>
            </a:pPr>
            <a:endParaRPr lang="en-US" sz="2400" dirty="0"/>
          </a:p>
          <a:p>
            <a:pPr algn="just">
              <a:lnSpc>
                <a:spcPct val="100000"/>
              </a:lnSpc>
              <a:spcBef>
                <a:spcPts val="0"/>
              </a:spcBef>
            </a:pPr>
            <a:r>
              <a:rPr lang="ro-RO" sz="2400" dirty="0"/>
              <a:t>Rezultatele arată, de asemenea, că etnia elevilor este un factor diferențiator, elevii romi au obținut la testarea din valul I note la matematică semnificativ mai mici comparativ cu elevii neromi (controlând efectul celorlalte variabile incluse în model). Acest fapt arată că elevii romi sunt, într-adevăr, un grup vulnerabil în procesul educațional inclusiv din perspectiva nivelului acumulărilor educaționale pe care școala le poate asigura acestora</a:t>
            </a:r>
            <a:r>
              <a:rPr lang="ro-RO" sz="2400" dirty="0" smtClean="0"/>
              <a:t>.</a:t>
            </a:r>
          </a:p>
        </p:txBody>
      </p:sp>
    </p:spTree>
    <p:extLst>
      <p:ext uri="{BB962C8B-B14F-4D97-AF65-F5344CB8AC3E}">
        <p14:creationId xmlns:p14="http://schemas.microsoft.com/office/powerpoint/2010/main" val="18554631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2576"/>
            <a:ext cx="10515600" cy="827949"/>
          </a:xfrm>
        </p:spPr>
        <p:txBody>
          <a:bodyPr>
            <a:normAutofit/>
          </a:bodyPr>
          <a:lstStyle/>
          <a:p>
            <a:pPr algn="ctr"/>
            <a:r>
              <a:rPr lang="ro-RO" sz="3600" b="1" dirty="0" smtClean="0"/>
              <a:t>Evaluarea impactului, analiza valului II al cercetării</a:t>
            </a:r>
            <a:endParaRPr lang="en-US" sz="3600" b="1" dirty="0"/>
          </a:p>
        </p:txBody>
      </p:sp>
      <p:sp>
        <p:nvSpPr>
          <p:cNvPr id="3" name="Content Placeholder 2"/>
          <p:cNvSpPr>
            <a:spLocks noGrp="1"/>
          </p:cNvSpPr>
          <p:nvPr>
            <p:ph idx="1"/>
          </p:nvPr>
        </p:nvSpPr>
        <p:spPr>
          <a:xfrm>
            <a:off x="664029" y="1373778"/>
            <a:ext cx="10700658" cy="4123508"/>
          </a:xfrm>
        </p:spPr>
        <p:txBody>
          <a:bodyPr/>
          <a:lstStyle/>
          <a:p>
            <a:pPr marL="0" indent="0" algn="just">
              <a:buNone/>
            </a:pPr>
            <a:r>
              <a:rPr lang="ro-RO" sz="2600" dirty="0"/>
              <a:t>Pentru a evalua impactul intervenției este însă esențial a analiza semnificația variabilelor explicative propuse atunci când variabila dependentă este ”</a:t>
            </a:r>
            <a:r>
              <a:rPr lang="ro-RO" sz="2600" i="1" dirty="0"/>
              <a:t>nota obținută la testarea aplicată în valul II al cercetării</a:t>
            </a:r>
            <a:r>
              <a:rPr lang="ro-RO" sz="2600" dirty="0"/>
              <a:t>”. </a:t>
            </a:r>
            <a:endParaRPr lang="en-US" sz="2600" dirty="0" smtClean="0"/>
          </a:p>
          <a:p>
            <a:pPr marL="0" indent="0" algn="just">
              <a:buNone/>
            </a:pPr>
            <a:endParaRPr lang="en-US" sz="2600" dirty="0"/>
          </a:p>
          <a:p>
            <a:pPr marL="0" indent="0" algn="just">
              <a:buNone/>
            </a:pPr>
            <a:r>
              <a:rPr lang="ro-RO" sz="2600" dirty="0" smtClean="0"/>
              <a:t>Analizăm </a:t>
            </a:r>
            <a:r>
              <a:rPr lang="ro-RO" sz="2600" dirty="0"/>
              <a:t>astfel dacă intervenția proiectului, în cele aproximativ opt luni în care elevii au beneficiat de servicii educaționale intensive (SEI) în cadrul proiectul ”Copiii și părinții romi vor la școală!”, și-au pus în vreun fel amprenta asupra competențelor școlare ale elevilor (exprimate în nota obținută la testele de matematică</a:t>
            </a:r>
            <a:r>
              <a:rPr lang="ro-RO" sz="2600" dirty="0" smtClean="0"/>
              <a:t>).</a:t>
            </a:r>
            <a:endParaRPr lang="en-US" sz="2600" dirty="0"/>
          </a:p>
        </p:txBody>
      </p:sp>
    </p:spTree>
    <p:extLst>
      <p:ext uri="{BB962C8B-B14F-4D97-AF65-F5344CB8AC3E}">
        <p14:creationId xmlns:p14="http://schemas.microsoft.com/office/powerpoint/2010/main" val="38932501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9663"/>
            <a:ext cx="10515600" cy="1080498"/>
          </a:xfrm>
        </p:spPr>
        <p:txBody>
          <a:bodyPr>
            <a:noAutofit/>
          </a:bodyPr>
          <a:lstStyle/>
          <a:p>
            <a:pPr algn="ctr"/>
            <a:r>
              <a:rPr lang="ro-RO" sz="3200" b="1" dirty="0"/>
              <a:t>Tabel regresie cu variabile explicative pentru rezultatele înregistrate de elevi la testarea din valul II la </a:t>
            </a:r>
            <a:r>
              <a:rPr lang="ro-RO" sz="3200" b="1" dirty="0" smtClean="0"/>
              <a:t>matematică</a:t>
            </a:r>
            <a:endParaRPr lang="en-US" sz="3200" b="1"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68556" y="1325404"/>
            <a:ext cx="7040531" cy="3969407"/>
          </a:xfrm>
          <a:prstGeom prst="rect">
            <a:avLst/>
          </a:prstGeom>
          <a:noFill/>
          <a:ln>
            <a:noFill/>
          </a:ln>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5010150" y="5094514"/>
            <a:ext cx="6343650" cy="1388110"/>
          </a:xfrm>
          <a:prstGeom prst="rect">
            <a:avLst/>
          </a:prstGeom>
          <a:noFill/>
          <a:ln>
            <a:noFill/>
          </a:ln>
        </p:spPr>
      </p:pic>
    </p:spTree>
    <p:extLst>
      <p:ext uri="{BB962C8B-B14F-4D97-AF65-F5344CB8AC3E}">
        <p14:creationId xmlns:p14="http://schemas.microsoft.com/office/powerpoint/2010/main" val="10461869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1926"/>
            <a:ext cx="10515600" cy="770948"/>
          </a:xfrm>
        </p:spPr>
        <p:txBody>
          <a:bodyPr/>
          <a:lstStyle/>
          <a:p>
            <a:pPr algn="ctr"/>
            <a:r>
              <a:rPr lang="ro-RO" b="1" dirty="0" smtClean="0"/>
              <a:t>Ce ne spune analiza valului II al cercetării?</a:t>
            </a:r>
            <a:endParaRPr lang="en-US" b="1" dirty="0"/>
          </a:p>
        </p:txBody>
      </p:sp>
      <p:sp>
        <p:nvSpPr>
          <p:cNvPr id="3" name="Content Placeholder 2"/>
          <p:cNvSpPr>
            <a:spLocks noGrp="1"/>
          </p:cNvSpPr>
          <p:nvPr>
            <p:ph idx="1"/>
          </p:nvPr>
        </p:nvSpPr>
        <p:spPr>
          <a:xfrm>
            <a:off x="979714" y="1409989"/>
            <a:ext cx="10491848" cy="4816640"/>
          </a:xfrm>
        </p:spPr>
        <p:txBody>
          <a:bodyPr>
            <a:normAutofit fontScale="92500" lnSpcReduction="20000"/>
          </a:bodyPr>
          <a:lstStyle/>
          <a:p>
            <a:pPr marL="0" indent="0" algn="just">
              <a:buNone/>
            </a:pPr>
            <a:r>
              <a:rPr lang="ro-RO" sz="2600" dirty="0"/>
              <a:t>Putem remarca faptul că, în mod spectaculos, cea mai importantă variabilă explicativă pentru notele obținute de elev la testarea din valul II este calitatea de a fi sau nu beneficiar al proiectului. </a:t>
            </a:r>
            <a:endParaRPr lang="en-US" sz="2600" dirty="0" smtClean="0"/>
          </a:p>
          <a:p>
            <a:pPr marL="0" indent="0" algn="just">
              <a:buNone/>
            </a:pPr>
            <a:endParaRPr lang="en-US" sz="2600" dirty="0" smtClean="0"/>
          </a:p>
          <a:p>
            <a:pPr marL="0" indent="0" algn="just">
              <a:buNone/>
            </a:pPr>
            <a:r>
              <a:rPr lang="ro-RO" sz="2600" dirty="0" smtClean="0"/>
              <a:t>Dacă </a:t>
            </a:r>
            <a:r>
              <a:rPr lang="ro-RO" sz="2600" dirty="0"/>
              <a:t>în primul val nu a contat această caracteristică pentru nota obținută de elev la matematică, în valul II elevii beneficiari ai proiectului au înregistrat rezultate semnificativ mai bune comparativ cu elevii non-beneficiari (controlând efectul celorlalte variabile incluse în model, inclusiv nota obținută la testarea din valul I). </a:t>
            </a:r>
            <a:endParaRPr lang="en-US" sz="2600" dirty="0" smtClean="0"/>
          </a:p>
          <a:p>
            <a:pPr marL="0" indent="0" algn="just">
              <a:buNone/>
            </a:pPr>
            <a:endParaRPr lang="en-US" sz="2600" dirty="0" smtClean="0"/>
          </a:p>
          <a:p>
            <a:pPr marL="0" indent="0" algn="just">
              <a:buNone/>
            </a:pPr>
            <a:r>
              <a:rPr lang="ro-RO" sz="2600" dirty="0" smtClean="0"/>
              <a:t>În </a:t>
            </a:r>
            <a:r>
              <a:rPr lang="ro-RO" sz="2600" dirty="0"/>
              <a:t>alți termeni, controlând efectul celorlalte variabile explicative din modelul de regresie, elevii beneficiari au obținut în medie cu un punct mai mult decât elevii non-beneficiari la testul de matematică în valul II – în condițiile în care în valul I diferența între cele două grupuri în </a:t>
            </a:r>
            <a:r>
              <a:rPr lang="ro-RO" sz="2600" dirty="0" smtClean="0"/>
              <a:t>ceea ce </a:t>
            </a:r>
            <a:r>
              <a:rPr lang="ro-RO" sz="2600" dirty="0"/>
              <a:t>privește nota obținută nu era </a:t>
            </a:r>
            <a:r>
              <a:rPr lang="ro-RO" sz="2600" dirty="0" smtClean="0"/>
              <a:t>semnificativă (controlând efectul celorlalte variabile independente incluse în model). </a:t>
            </a:r>
            <a:endParaRPr lang="en-US" sz="2600" dirty="0"/>
          </a:p>
          <a:p>
            <a:pPr algn="just"/>
            <a:endParaRPr lang="en-US" dirty="0"/>
          </a:p>
        </p:txBody>
      </p:sp>
    </p:spTree>
    <p:extLst>
      <p:ext uri="{BB962C8B-B14F-4D97-AF65-F5344CB8AC3E}">
        <p14:creationId xmlns:p14="http://schemas.microsoft.com/office/powerpoint/2010/main" val="22078640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8457" y="500413"/>
            <a:ext cx="10422906" cy="5634182"/>
          </a:xfrm>
        </p:spPr>
        <p:txBody>
          <a:bodyPr>
            <a:normAutofit lnSpcReduction="10000"/>
          </a:bodyPr>
          <a:lstStyle/>
          <a:p>
            <a:pPr algn="just"/>
            <a:r>
              <a:rPr lang="ro-RO" sz="2600" b="1" dirty="0" smtClean="0"/>
              <a:t>Rezultatul identificat </a:t>
            </a:r>
            <a:r>
              <a:rPr lang="ro-RO" sz="2600" b="1" dirty="0"/>
              <a:t>aduce un argument solid decidenților publici asupra oportunității introducerii la scară largă a programelor de sprijin educațional intensiv, precum cel derulat de Fundația Roma Education Fund România în cadrul proiectului ”Copiii și părinții romi vor la școală!”.</a:t>
            </a:r>
            <a:r>
              <a:rPr lang="ro-RO" sz="2600" dirty="0"/>
              <a:t> Practic, în opt luni de intervenție specifică centrată pe sprijinul elevilor vulnerabili, competențele școlare matematice ale acestora s-au îmbunătățit spectaculos, depășind competențele medii dovedite de elevii din școlile în care aceștia învață. </a:t>
            </a:r>
            <a:endParaRPr lang="en-US" sz="2600" dirty="0" smtClean="0"/>
          </a:p>
          <a:p>
            <a:pPr marL="0" indent="0" algn="just">
              <a:buNone/>
            </a:pPr>
            <a:endParaRPr lang="ro-RO" sz="2600" dirty="0" smtClean="0"/>
          </a:p>
          <a:p>
            <a:pPr algn="just"/>
            <a:r>
              <a:rPr lang="ro-RO" sz="2600" dirty="0" smtClean="0"/>
              <a:t>La </a:t>
            </a:r>
            <a:r>
              <a:rPr lang="ro-RO" sz="2600" dirty="0"/>
              <a:t>testarea finală, rezultatele obținute de elevii romi nu mai sunt semnificativ diferite de cele obținute de elevii neromi; mai mult, dacă am considera un prag de semnificație de 0.1, chiar am putea spune că elevii romi înregistrează note la testarea matematică semnificativ mai bune. Acest lucru este tocmai invers față de modul în care se prezenta situația în valul I, când elevii romi au înregistrat rezultate la testarea matematică semnificativ mai mici, la un prag de semnificație de 0.05. </a:t>
            </a:r>
            <a:endParaRPr lang="en-US" sz="2600" dirty="0"/>
          </a:p>
          <a:p>
            <a:pPr algn="just"/>
            <a:endParaRPr lang="en-US" dirty="0"/>
          </a:p>
        </p:txBody>
      </p:sp>
    </p:spTree>
    <p:extLst>
      <p:ext uri="{BB962C8B-B14F-4D97-AF65-F5344CB8AC3E}">
        <p14:creationId xmlns:p14="http://schemas.microsoft.com/office/powerpoint/2010/main" val="33211923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6507"/>
            <a:ext cx="10515600" cy="900257"/>
          </a:xfrm>
        </p:spPr>
        <p:txBody>
          <a:bodyPr/>
          <a:lstStyle/>
          <a:p>
            <a:pPr algn="ctr"/>
            <a:r>
              <a:rPr lang="ro-RO" b="1" dirty="0" smtClean="0"/>
              <a:t>Concluzii</a:t>
            </a:r>
            <a:endParaRPr lang="en-US" dirty="0"/>
          </a:p>
        </p:txBody>
      </p:sp>
      <p:sp>
        <p:nvSpPr>
          <p:cNvPr id="3" name="Content Placeholder 2"/>
          <p:cNvSpPr>
            <a:spLocks noGrp="1"/>
          </p:cNvSpPr>
          <p:nvPr>
            <p:ph idx="1"/>
          </p:nvPr>
        </p:nvSpPr>
        <p:spPr>
          <a:xfrm>
            <a:off x="404090" y="911225"/>
            <a:ext cx="11224491" cy="5221720"/>
          </a:xfrm>
        </p:spPr>
        <p:txBody>
          <a:bodyPr>
            <a:normAutofit lnSpcReduction="10000"/>
          </a:bodyPr>
          <a:lstStyle/>
          <a:p>
            <a:pPr algn="just"/>
            <a:r>
              <a:rPr lang="en-US" sz="2600" b="1" dirty="0"/>
              <a:t>I</a:t>
            </a:r>
            <a:r>
              <a:rPr lang="ro-RO" sz="2600" b="1" dirty="0" smtClean="0"/>
              <a:t>n </a:t>
            </a:r>
            <a:r>
              <a:rPr lang="ro-RO" sz="2600" b="1" dirty="0"/>
              <a:t>urma participării la proiect, elevii beneficiari și-au îmbunătățit semnificativ performanța școlară la matematică</a:t>
            </a:r>
            <a:r>
              <a:rPr lang="ro-RO" sz="2600" b="1" dirty="0" smtClean="0"/>
              <a:t>.</a:t>
            </a:r>
            <a:r>
              <a:rPr lang="ro-RO" sz="2600" b="1" dirty="0"/>
              <a:t> </a:t>
            </a:r>
            <a:endParaRPr lang="en-US" sz="2600" b="1" dirty="0" smtClean="0"/>
          </a:p>
          <a:p>
            <a:pPr algn="just"/>
            <a:r>
              <a:rPr lang="ro-RO" sz="2600" b="1" dirty="0" smtClean="0"/>
              <a:t>Grupul </a:t>
            </a:r>
            <a:r>
              <a:rPr lang="ro-RO" sz="2600" b="1" dirty="0"/>
              <a:t>elevilor beneficiari a înregistrat prin participarea la proiect performanțe semnificativ superioare elevilor din grupul de control; deși ambele grupe și-au îmbunătățit performanța școlară (o evoluție firească în urma participării școlare), elevii beneficiari au avut un ritm mai alert de îmbunătățire a performanțelor matematice care a permis în finalul proiectului, nesperat, obținerea unor rezultate superioare elevilor non-beneficiari, din grupul de control, chestionați în studiu</a:t>
            </a:r>
            <a:r>
              <a:rPr lang="ro-RO" sz="2600" b="1" dirty="0" smtClean="0"/>
              <a:t>.</a:t>
            </a:r>
            <a:endParaRPr lang="ro-RO" sz="2600" b="1" dirty="0" smtClean="0"/>
          </a:p>
          <a:p>
            <a:pPr algn="just"/>
            <a:r>
              <a:rPr lang="ro-RO" sz="2600" b="1" dirty="0" smtClean="0"/>
              <a:t>Intervenția</a:t>
            </a:r>
            <a:r>
              <a:rPr lang="ro-RO" sz="2600" b="1" dirty="0"/>
              <a:t>, așa cum a fost ea derulată în proiect, a avut și darul de a reduce inegalitățile școlare datorate apartenenței etnice, educației parentale mai scăzute, capitalului cultural mai reduse exprimat prin numărul de cărți din gospodărie, venit.</a:t>
            </a:r>
            <a:r>
              <a:rPr lang="ro-RO" sz="2600" dirty="0"/>
              <a:t> Practic, la finalul proiectului, elevii proveniți din grupuri vulnerabile definite de caracteristici precum cele menționate, nu au mai prezentat performanță matematică mai scăzută comparativ cu ceilalți.</a:t>
            </a:r>
            <a:endParaRPr lang="en-US" sz="2600" dirty="0"/>
          </a:p>
          <a:p>
            <a:pPr algn="just"/>
            <a:endParaRPr lang="en-US" dirty="0"/>
          </a:p>
          <a:p>
            <a:pPr algn="just"/>
            <a:endParaRPr lang="en-US" dirty="0"/>
          </a:p>
        </p:txBody>
      </p:sp>
    </p:spTree>
    <p:extLst>
      <p:ext uri="{BB962C8B-B14F-4D97-AF65-F5344CB8AC3E}">
        <p14:creationId xmlns:p14="http://schemas.microsoft.com/office/powerpoint/2010/main" val="3495144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09" y="88034"/>
            <a:ext cx="10515600" cy="789421"/>
          </a:xfrm>
        </p:spPr>
        <p:txBody>
          <a:bodyPr/>
          <a:lstStyle/>
          <a:p>
            <a:pPr algn="ctr"/>
            <a:r>
              <a:rPr lang="ro-RO" b="1" dirty="0" smtClean="0"/>
              <a:t>Concluzii</a:t>
            </a:r>
            <a:endParaRPr lang="en-US" b="1" dirty="0"/>
          </a:p>
        </p:txBody>
      </p:sp>
      <p:sp>
        <p:nvSpPr>
          <p:cNvPr id="3" name="Content Placeholder 2"/>
          <p:cNvSpPr>
            <a:spLocks noGrp="1"/>
          </p:cNvSpPr>
          <p:nvPr>
            <p:ph idx="1"/>
          </p:nvPr>
        </p:nvSpPr>
        <p:spPr>
          <a:xfrm>
            <a:off x="323273" y="960582"/>
            <a:ext cx="11462327" cy="5216381"/>
          </a:xfrm>
        </p:spPr>
        <p:txBody>
          <a:bodyPr>
            <a:normAutofit/>
          </a:bodyPr>
          <a:lstStyle/>
          <a:p>
            <a:pPr algn="just"/>
            <a:r>
              <a:rPr lang="ro-RO" sz="2400" b="1" dirty="0"/>
              <a:t>Rezultatele și concluziile prezentate pot conduce, putem spune, la un punct de cotitură în politicile educaționale din România.</a:t>
            </a:r>
            <a:r>
              <a:rPr lang="ro-RO" sz="2400" dirty="0"/>
              <a:t> Ele ilustrează cum un tip special de intervenție (sprijin educațional intensiv) poate conduce la mutații semnificative în substanța educațională a elevilor, în nivelul acumulărilor lor școlare – cu implicații extraordinare mai târziu, în ceea ce privește continuarea studiilor, prevenirea abandonului școlar, reușita în viață, calitatea vieții la maturitate și implicit dezvoltarea socială sustenabilă. </a:t>
            </a:r>
            <a:endParaRPr lang="en-US" sz="2400" dirty="0" smtClean="0"/>
          </a:p>
          <a:p>
            <a:pPr marL="0" indent="0" algn="just">
              <a:buNone/>
            </a:pPr>
            <a:endParaRPr lang="ro-RO" sz="2400" dirty="0" smtClean="0"/>
          </a:p>
          <a:p>
            <a:pPr algn="just"/>
            <a:r>
              <a:rPr lang="ro-RO" sz="2400" dirty="0" smtClean="0"/>
              <a:t>Din </a:t>
            </a:r>
            <a:r>
              <a:rPr lang="ro-RO" sz="2400" dirty="0"/>
              <a:t>perspectiva viitorului ciclu de programare a instrumentelor structurale, </a:t>
            </a:r>
            <a:r>
              <a:rPr lang="ro-RO" sz="2400" b="1" dirty="0"/>
              <a:t>o astfel de intervenție este recomandabil a fi reluată la scară națională, pe un eșantion reprezentativ larg de elevi beneficiari, evaluând implicit și impactul manifestat.</a:t>
            </a:r>
            <a:r>
              <a:rPr lang="ro-RO" sz="2400" dirty="0"/>
              <a:t> Toate acestea pot conduce la adoptarea unor binevenite măsuri generale și permanente de SEI în vederea eliminării inegalităților de șanse educaționale - a căror victimă predilectă sunt copiii din grupuri vulnerabile (copiii romi, din familii marcate de sărăcie, cu stoc educațional parental redus etc</a:t>
            </a:r>
            <a:r>
              <a:rPr lang="ro-RO" sz="2400" dirty="0" smtClean="0"/>
              <a:t>.).</a:t>
            </a:r>
            <a:endParaRPr lang="en-US" sz="2400" dirty="0"/>
          </a:p>
        </p:txBody>
      </p:sp>
    </p:spTree>
    <p:extLst>
      <p:ext uri="{BB962C8B-B14F-4D97-AF65-F5344CB8AC3E}">
        <p14:creationId xmlns:p14="http://schemas.microsoft.com/office/powerpoint/2010/main" val="1701907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4497"/>
            <a:ext cx="10515600" cy="1054372"/>
          </a:xfrm>
        </p:spPr>
        <p:txBody>
          <a:bodyPr/>
          <a:lstStyle/>
          <a:p>
            <a:r>
              <a:rPr lang="ro-RO" b="1" u="sng" dirty="0"/>
              <a:t>De la cine s-au colectat date în cadrul studiului</a:t>
            </a:r>
            <a:endParaRPr lang="en-US" dirty="0"/>
          </a:p>
        </p:txBody>
      </p:sp>
      <p:sp>
        <p:nvSpPr>
          <p:cNvPr id="3" name="Content Placeholder 2"/>
          <p:cNvSpPr>
            <a:spLocks noGrp="1"/>
          </p:cNvSpPr>
          <p:nvPr>
            <p:ph idx="1"/>
          </p:nvPr>
        </p:nvSpPr>
        <p:spPr>
          <a:xfrm>
            <a:off x="585651" y="1390197"/>
            <a:ext cx="10515600" cy="4351338"/>
          </a:xfrm>
        </p:spPr>
        <p:txBody>
          <a:bodyPr>
            <a:normAutofit/>
          </a:bodyPr>
          <a:lstStyle/>
          <a:p>
            <a:pPr algn="just"/>
            <a:r>
              <a:rPr lang="ro-RO" sz="2400" dirty="0"/>
              <a:t>S-au colectat date atât de la elevii beneficiari ai proiectului (care beneficiază de activitati </a:t>
            </a:r>
            <a:r>
              <a:rPr lang="ro-RO" sz="2400" dirty="0" smtClean="0"/>
              <a:t>suport</a:t>
            </a:r>
            <a:r>
              <a:rPr lang="en-US" sz="2400" dirty="0" smtClean="0"/>
              <a:t>,</a:t>
            </a:r>
            <a:r>
              <a:rPr lang="ro-RO" sz="2400" dirty="0" smtClean="0"/>
              <a:t> </a:t>
            </a:r>
            <a:r>
              <a:rPr lang="ro-RO" sz="2400" dirty="0"/>
              <a:t>grație proiectului), dar și de la elevi non-beneficiari din școlile incluse în proiect, de nivelul ciclului de studii vizat (gimnazial). </a:t>
            </a:r>
            <a:endParaRPr lang="en-US" sz="2400" dirty="0" smtClean="0"/>
          </a:p>
          <a:p>
            <a:pPr marL="0" indent="0" algn="just">
              <a:buNone/>
            </a:pPr>
            <a:endParaRPr lang="ro-RO" sz="2400" dirty="0" smtClean="0"/>
          </a:p>
          <a:p>
            <a:pPr algn="just"/>
            <a:r>
              <a:rPr lang="ro-RO" sz="2400" dirty="0" smtClean="0"/>
              <a:t>Eșantionul </a:t>
            </a:r>
            <a:r>
              <a:rPr lang="ro-RO" sz="2400" dirty="0"/>
              <a:t>de elevi non-beneficiari chestionați a fost selectat în baza unei proceduri aleatoare, care oferă reprezentativitate rezultatelor pentru școlile unde studiul se derulează. </a:t>
            </a:r>
            <a:endParaRPr lang="en-US" sz="2400" dirty="0" smtClean="0"/>
          </a:p>
          <a:p>
            <a:pPr marL="0" indent="0" algn="just">
              <a:buNone/>
            </a:pPr>
            <a:endParaRPr lang="ro-RO" sz="2400" dirty="0" smtClean="0"/>
          </a:p>
          <a:p>
            <a:pPr algn="just"/>
            <a:r>
              <a:rPr lang="ro-RO" sz="2400" dirty="0" smtClean="0"/>
              <a:t>Datele </a:t>
            </a:r>
            <a:r>
              <a:rPr lang="ro-RO" sz="2400" dirty="0"/>
              <a:t>au fost colectate prin chestionar special conceput, aplicat față în față,  atât direct de la elevi, dar și de la părinții/tutorii acestora. Astfel, </a:t>
            </a:r>
            <a:r>
              <a:rPr lang="ro-RO" sz="2400" dirty="0" smtClean="0"/>
              <a:t>s-a putut compara </a:t>
            </a:r>
            <a:r>
              <a:rPr lang="ro-RO" sz="2400" dirty="0"/>
              <a:t>evoluția ambelor categorii de elevii care au un profil social similar. </a:t>
            </a:r>
            <a:endParaRPr lang="en-US" sz="2400" dirty="0"/>
          </a:p>
          <a:p>
            <a:pPr algn="just"/>
            <a:endParaRPr lang="en-US" dirty="0"/>
          </a:p>
        </p:txBody>
      </p:sp>
    </p:spTree>
    <p:extLst>
      <p:ext uri="{BB962C8B-B14F-4D97-AF65-F5344CB8AC3E}">
        <p14:creationId xmlns:p14="http://schemas.microsoft.com/office/powerpoint/2010/main" val="3459562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365" y="129994"/>
            <a:ext cx="10515600" cy="906326"/>
          </a:xfrm>
        </p:spPr>
        <p:txBody>
          <a:bodyPr/>
          <a:lstStyle/>
          <a:p>
            <a:pPr algn="ctr"/>
            <a:r>
              <a:rPr lang="ro-RO" b="1" u="sng" dirty="0"/>
              <a:t>Când s-au colectat datele?</a:t>
            </a:r>
            <a:endParaRPr lang="en-US" u="sng" dirty="0"/>
          </a:p>
        </p:txBody>
      </p:sp>
      <p:sp>
        <p:nvSpPr>
          <p:cNvPr id="3" name="Content Placeholder 2"/>
          <p:cNvSpPr>
            <a:spLocks noGrp="1"/>
          </p:cNvSpPr>
          <p:nvPr>
            <p:ph idx="1"/>
          </p:nvPr>
        </p:nvSpPr>
        <p:spPr>
          <a:xfrm>
            <a:off x="794657" y="1268276"/>
            <a:ext cx="10805159" cy="4751524"/>
          </a:xfrm>
        </p:spPr>
        <p:txBody>
          <a:bodyPr>
            <a:normAutofit fontScale="85000" lnSpcReduction="20000"/>
          </a:bodyPr>
          <a:lstStyle/>
          <a:p>
            <a:pPr marL="0" indent="0" algn="just">
              <a:buNone/>
            </a:pPr>
            <a:r>
              <a:rPr lang="ro-RO" dirty="0" smtClean="0"/>
              <a:t>Pentru </a:t>
            </a:r>
            <a:r>
              <a:rPr lang="ro-RO" dirty="0"/>
              <a:t>a atinge obiectivul de evaluare a impactul proiectului în rândul beneficiarilor, cercetarea proiectată a fost una de tip </a:t>
            </a:r>
            <a:r>
              <a:rPr lang="ro-RO" dirty="0" smtClean="0"/>
              <a:t>longitudinal</a:t>
            </a:r>
            <a:r>
              <a:rPr lang="en-US" dirty="0" smtClean="0"/>
              <a:t>. </a:t>
            </a:r>
          </a:p>
          <a:p>
            <a:pPr marL="0" indent="0" algn="just">
              <a:buNone/>
            </a:pPr>
            <a:endParaRPr lang="en-US" dirty="0"/>
          </a:p>
          <a:p>
            <a:pPr marL="0" indent="0" algn="just">
              <a:buNone/>
            </a:pPr>
            <a:r>
              <a:rPr lang="en-US" dirty="0" smtClean="0"/>
              <a:t>D</a:t>
            </a:r>
            <a:r>
              <a:rPr lang="ro-RO" dirty="0" smtClean="0"/>
              <a:t>atele </a:t>
            </a:r>
            <a:r>
              <a:rPr lang="ro-RO" dirty="0"/>
              <a:t>au colectate în două momente de timp </a:t>
            </a:r>
            <a:r>
              <a:rPr lang="ro-RO" dirty="0" smtClean="0"/>
              <a:t>diferite</a:t>
            </a:r>
            <a:r>
              <a:rPr lang="en-US" dirty="0"/>
              <a:t>:</a:t>
            </a:r>
            <a:endParaRPr lang="en-US" dirty="0" smtClean="0"/>
          </a:p>
          <a:p>
            <a:pPr algn="just">
              <a:buFont typeface="Wingdings" panose="05000000000000000000" pitchFamily="2" charset="2"/>
              <a:buChar char="Ø"/>
            </a:pPr>
            <a:r>
              <a:rPr lang="ro-RO" dirty="0" smtClean="0"/>
              <a:t> </a:t>
            </a:r>
            <a:r>
              <a:rPr lang="ro-RO" dirty="0"/>
              <a:t>T</a:t>
            </a:r>
            <a:r>
              <a:rPr lang="ro-RO" baseline="-25000" dirty="0"/>
              <a:t>0</a:t>
            </a:r>
            <a:r>
              <a:rPr lang="ro-RO" dirty="0"/>
              <a:t> - înainte/la începutul intervenției </a:t>
            </a:r>
            <a:r>
              <a:rPr lang="ro-RO" dirty="0" smtClean="0"/>
              <a:t>proiectului</a:t>
            </a:r>
            <a:r>
              <a:rPr lang="en-US" dirty="0"/>
              <a:t> </a:t>
            </a:r>
            <a:r>
              <a:rPr lang="en-US" dirty="0" smtClean="0"/>
              <a:t>- </a:t>
            </a:r>
            <a:r>
              <a:rPr lang="ro-RO" dirty="0" smtClean="0"/>
              <a:t>în </a:t>
            </a:r>
            <a:r>
              <a:rPr lang="ro-RO" dirty="0"/>
              <a:t>primul semestru al anului școlar 2014/2015, finalizându-se până la finalul lunii decembrie 2014.  </a:t>
            </a:r>
            <a:endParaRPr lang="en-US" dirty="0"/>
          </a:p>
          <a:p>
            <a:pPr marL="0" indent="0" algn="just">
              <a:buNone/>
            </a:pPr>
            <a:endParaRPr lang="en-US" dirty="0" smtClean="0"/>
          </a:p>
          <a:p>
            <a:pPr algn="just">
              <a:buFont typeface="Wingdings" panose="05000000000000000000" pitchFamily="2" charset="2"/>
              <a:buChar char="Ø"/>
            </a:pPr>
            <a:r>
              <a:rPr lang="ro-RO" dirty="0" smtClean="0"/>
              <a:t>T</a:t>
            </a:r>
            <a:r>
              <a:rPr lang="ro-RO" baseline="-25000" dirty="0" smtClean="0"/>
              <a:t>1</a:t>
            </a:r>
            <a:r>
              <a:rPr lang="ro-RO" dirty="0" smtClean="0"/>
              <a:t> </a:t>
            </a:r>
            <a:r>
              <a:rPr lang="ro-RO" dirty="0"/>
              <a:t>la final/după încheierea </a:t>
            </a:r>
            <a:r>
              <a:rPr lang="ro-RO" dirty="0" smtClean="0"/>
              <a:t>intervenției</a:t>
            </a:r>
            <a:r>
              <a:rPr lang="en-US" dirty="0"/>
              <a:t> </a:t>
            </a:r>
            <a:r>
              <a:rPr lang="en-US" dirty="0" smtClean="0"/>
              <a:t>-</a:t>
            </a:r>
            <a:r>
              <a:rPr lang="en-US" dirty="0" smtClean="0"/>
              <a:t> </a:t>
            </a:r>
            <a:r>
              <a:rPr lang="ro-RO" dirty="0" smtClean="0"/>
              <a:t>la </a:t>
            </a:r>
            <a:r>
              <a:rPr lang="ro-RO" dirty="0"/>
              <a:t>finalizarea anului școlar 2014/2015, în decursul lunii iunie.</a:t>
            </a:r>
            <a:endParaRPr lang="en-US" dirty="0"/>
          </a:p>
          <a:p>
            <a:pPr marL="0" indent="0" algn="just">
              <a:buNone/>
            </a:pPr>
            <a:endParaRPr lang="en-US" dirty="0"/>
          </a:p>
          <a:p>
            <a:pPr marL="0" indent="0" algn="just">
              <a:buNone/>
            </a:pPr>
            <a:r>
              <a:rPr lang="ro-RO" dirty="0" smtClean="0"/>
              <a:t>Astfel</a:t>
            </a:r>
            <a:r>
              <a:rPr lang="ro-RO" dirty="0"/>
              <a:t>, s-a putut compara dinamica comparativ între</a:t>
            </a:r>
            <a:r>
              <a:rPr lang="ro-RO" dirty="0" smtClean="0"/>
              <a:t>:</a:t>
            </a:r>
            <a:endParaRPr lang="en-US" dirty="0"/>
          </a:p>
          <a:p>
            <a:pPr lvl="0" algn="just"/>
            <a:r>
              <a:rPr lang="ro-RO" dirty="0"/>
              <a:t>Grupul de elevi beneficiari  (grup experimental);</a:t>
            </a:r>
            <a:endParaRPr lang="en-US" dirty="0"/>
          </a:p>
          <a:p>
            <a:pPr lvl="0" algn="just"/>
            <a:r>
              <a:rPr lang="ro-RO" dirty="0"/>
              <a:t>Grupul de elevii care nu au beneficiat de intervenție (grup de control). </a:t>
            </a:r>
            <a:endParaRPr lang="ro-RO" dirty="0" smtClean="0"/>
          </a:p>
          <a:p>
            <a:pPr marL="0" lvl="0" indent="0" algn="just">
              <a:buNone/>
            </a:pPr>
            <a:endParaRPr lang="en-US" dirty="0"/>
          </a:p>
        </p:txBody>
      </p:sp>
    </p:spTree>
    <p:extLst>
      <p:ext uri="{BB962C8B-B14F-4D97-AF65-F5344CB8AC3E}">
        <p14:creationId xmlns:p14="http://schemas.microsoft.com/office/powerpoint/2010/main" val="2872820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45366"/>
          </a:xfrm>
        </p:spPr>
        <p:txBody>
          <a:bodyPr/>
          <a:lstStyle/>
          <a:p>
            <a:pPr algn="ctr"/>
            <a:r>
              <a:rPr lang="ro-RO" b="1" u="sng" dirty="0"/>
              <a:t>Date colectate</a:t>
            </a:r>
            <a:endParaRPr lang="en-US" u="sng" dirty="0"/>
          </a:p>
        </p:txBody>
      </p:sp>
      <p:sp>
        <p:nvSpPr>
          <p:cNvPr id="3" name="Content Placeholder 2"/>
          <p:cNvSpPr>
            <a:spLocks noGrp="1"/>
          </p:cNvSpPr>
          <p:nvPr>
            <p:ph idx="1"/>
          </p:nvPr>
        </p:nvSpPr>
        <p:spPr>
          <a:xfrm>
            <a:off x="805542" y="1459864"/>
            <a:ext cx="10689771" cy="4712335"/>
          </a:xfrm>
        </p:spPr>
        <p:txBody>
          <a:bodyPr>
            <a:normAutofit fontScale="85000" lnSpcReduction="10000"/>
          </a:bodyPr>
          <a:lstStyle/>
          <a:p>
            <a:pPr marL="0" indent="0" algn="just">
              <a:buNone/>
            </a:pPr>
            <a:r>
              <a:rPr lang="ro-RO" dirty="0"/>
              <a:t>S-au colectat date pe bază de chestionar privind:</a:t>
            </a:r>
            <a:endParaRPr lang="en-US" dirty="0"/>
          </a:p>
          <a:p>
            <a:pPr lvl="0" algn="just"/>
            <a:r>
              <a:rPr lang="ro-RO" b="1" dirty="0"/>
              <a:t>Contextul familial și individual </a:t>
            </a:r>
            <a:r>
              <a:rPr lang="ro-RO" dirty="0"/>
              <a:t>(nivel studii părinți, situație financiară, condiții de locuire, nivelul implicării parentale în educația copilului, nivelul de </a:t>
            </a:r>
            <a:r>
              <a:rPr lang="ro-RO" dirty="0" smtClean="0"/>
              <a:t>s</a:t>
            </a:r>
            <a:r>
              <a:rPr lang="en-US" dirty="0" err="1" smtClean="0"/>
              <a:t>prijin</a:t>
            </a:r>
            <a:r>
              <a:rPr lang="ro-RO" dirty="0" smtClean="0"/>
              <a:t> </a:t>
            </a:r>
            <a:r>
              <a:rPr lang="ro-RO" dirty="0"/>
              <a:t>parental la dispoziția copilului, aspirații parentale și individuale privind nivelul educației realizate etc.)</a:t>
            </a:r>
            <a:endParaRPr lang="en-US" dirty="0"/>
          </a:p>
          <a:p>
            <a:pPr lvl="0" algn="just"/>
            <a:r>
              <a:rPr lang="ro-RO" b="1" dirty="0"/>
              <a:t>Contextul </a:t>
            </a:r>
            <a:r>
              <a:rPr lang="ro-RO" b="1" dirty="0" smtClean="0"/>
              <a:t>școlar</a:t>
            </a:r>
            <a:r>
              <a:rPr lang="en-US" b="1" dirty="0" smtClean="0"/>
              <a:t> </a:t>
            </a:r>
            <a:r>
              <a:rPr lang="ro-RO" dirty="0" smtClean="0"/>
              <a:t>(manifestarea </a:t>
            </a:r>
            <a:r>
              <a:rPr lang="ro-RO" dirty="0"/>
              <a:t>unor comportamente discriminatorii sau tratamente diferențiate în funcție de statusul social, gradul de confort resimțit de copil la școală, etc.) </a:t>
            </a:r>
            <a:endParaRPr lang="en-US" dirty="0"/>
          </a:p>
          <a:p>
            <a:pPr lvl="0" algn="just"/>
            <a:r>
              <a:rPr lang="ro-RO" b="1" dirty="0"/>
              <a:t>Contextul comunitar </a:t>
            </a:r>
            <a:r>
              <a:rPr lang="ro-RO" dirty="0"/>
              <a:t>(relația cu prietenii, aspirații educaționale ale vecinilor etc.);</a:t>
            </a:r>
            <a:endParaRPr lang="en-US" dirty="0"/>
          </a:p>
          <a:p>
            <a:pPr lvl="0" algn="just"/>
            <a:r>
              <a:rPr lang="en-US" b="1" dirty="0" err="1"/>
              <a:t>Rezultate</a:t>
            </a:r>
            <a:r>
              <a:rPr lang="en-US" b="1" dirty="0"/>
              <a:t> </a:t>
            </a:r>
            <a:r>
              <a:rPr lang="en-US" b="1" dirty="0" err="1"/>
              <a:t>obținute</a:t>
            </a:r>
            <a:r>
              <a:rPr lang="en-US" b="1" dirty="0"/>
              <a:t> de </a:t>
            </a:r>
            <a:r>
              <a:rPr lang="en-US" b="1" dirty="0" err="1"/>
              <a:t>elevi</a:t>
            </a:r>
            <a:r>
              <a:rPr lang="en-US" b="1" dirty="0"/>
              <a:t> la teste </a:t>
            </a:r>
            <a:r>
              <a:rPr lang="en-US" b="1" dirty="0" err="1"/>
              <a:t>standardizate</a:t>
            </a:r>
            <a:r>
              <a:rPr lang="en-US" dirty="0"/>
              <a:t>. S-au </a:t>
            </a:r>
            <a:r>
              <a:rPr lang="en-US" dirty="0" err="1"/>
              <a:t>aplicat</a:t>
            </a:r>
            <a:r>
              <a:rPr lang="en-US" dirty="0"/>
              <a:t> </a:t>
            </a:r>
            <a:r>
              <a:rPr lang="en-US" dirty="0" err="1"/>
              <a:t>elevilor</a:t>
            </a:r>
            <a:r>
              <a:rPr lang="en-US" dirty="0"/>
              <a:t> </a:t>
            </a:r>
            <a:r>
              <a:rPr lang="en-US" dirty="0" err="1"/>
              <a:t>chestionați</a:t>
            </a:r>
            <a:r>
              <a:rPr lang="en-US" dirty="0"/>
              <a:t> </a:t>
            </a:r>
            <a:r>
              <a:rPr lang="en-US" dirty="0" err="1"/>
              <a:t>și</a:t>
            </a:r>
            <a:r>
              <a:rPr lang="en-US" dirty="0"/>
              <a:t> teste </a:t>
            </a:r>
            <a:r>
              <a:rPr lang="en-US" dirty="0" err="1"/>
              <a:t>standardizate</a:t>
            </a:r>
            <a:r>
              <a:rPr lang="en-US" dirty="0"/>
              <a:t> special elaborate de </a:t>
            </a:r>
            <a:r>
              <a:rPr lang="en-US" dirty="0" err="1"/>
              <a:t>către</a:t>
            </a:r>
            <a:r>
              <a:rPr lang="en-US" dirty="0"/>
              <a:t> </a:t>
            </a:r>
            <a:r>
              <a:rPr lang="en-US" dirty="0" err="1"/>
              <a:t>experți</a:t>
            </a:r>
            <a:r>
              <a:rPr lang="en-US" dirty="0"/>
              <a:t> </a:t>
            </a:r>
            <a:r>
              <a:rPr lang="en-US" dirty="0" err="1"/>
              <a:t>educaționali</a:t>
            </a:r>
            <a:r>
              <a:rPr lang="en-US" dirty="0"/>
              <a:t> </a:t>
            </a:r>
            <a:r>
              <a:rPr lang="en-US" dirty="0" err="1"/>
              <a:t>contractați</a:t>
            </a:r>
            <a:r>
              <a:rPr lang="en-US" dirty="0"/>
              <a:t> </a:t>
            </a:r>
            <a:r>
              <a:rPr lang="en-US" dirty="0" err="1"/>
              <a:t>în</a:t>
            </a:r>
            <a:r>
              <a:rPr lang="en-US" dirty="0"/>
              <a:t> </a:t>
            </a:r>
            <a:r>
              <a:rPr lang="en-US" dirty="0" err="1"/>
              <a:t>poiect</a:t>
            </a:r>
            <a:r>
              <a:rPr lang="en-US" dirty="0"/>
              <a:t> la </a:t>
            </a:r>
            <a:r>
              <a:rPr lang="en-US" dirty="0" err="1"/>
              <a:t>Limba</a:t>
            </a:r>
            <a:r>
              <a:rPr lang="en-US" dirty="0"/>
              <a:t> </a:t>
            </a:r>
            <a:r>
              <a:rPr lang="en-US" dirty="0" err="1"/>
              <a:t>și</a:t>
            </a:r>
            <a:r>
              <a:rPr lang="en-US" dirty="0"/>
              <a:t> </a:t>
            </a:r>
            <a:r>
              <a:rPr lang="en-US" dirty="0" err="1"/>
              <a:t>Literatura</a:t>
            </a:r>
            <a:r>
              <a:rPr lang="en-US" dirty="0"/>
              <a:t> </a:t>
            </a:r>
            <a:r>
              <a:rPr lang="en-US" dirty="0" err="1"/>
              <a:t>Română</a:t>
            </a:r>
            <a:r>
              <a:rPr lang="en-US" dirty="0"/>
              <a:t>, </a:t>
            </a:r>
            <a:r>
              <a:rPr lang="en-US" dirty="0" err="1"/>
              <a:t>respectiv</a:t>
            </a:r>
            <a:r>
              <a:rPr lang="en-US" dirty="0"/>
              <a:t> </a:t>
            </a:r>
            <a:r>
              <a:rPr lang="en-US" dirty="0" err="1"/>
              <a:t>Matematică</a:t>
            </a:r>
            <a:r>
              <a:rPr lang="en-US" dirty="0"/>
              <a:t>. </a:t>
            </a:r>
            <a:r>
              <a:rPr lang="en-US" dirty="0" err="1"/>
              <a:t>Testele</a:t>
            </a:r>
            <a:r>
              <a:rPr lang="en-US" dirty="0"/>
              <a:t> au </a:t>
            </a:r>
            <a:r>
              <a:rPr lang="en-US" dirty="0" err="1"/>
              <a:t>fost</a:t>
            </a:r>
            <a:r>
              <a:rPr lang="en-US" dirty="0"/>
              <a:t> </a:t>
            </a:r>
            <a:r>
              <a:rPr lang="en-US" dirty="0" err="1"/>
              <a:t>adaptate</a:t>
            </a:r>
            <a:r>
              <a:rPr lang="en-US" dirty="0"/>
              <a:t> </a:t>
            </a:r>
            <a:r>
              <a:rPr lang="en-US" dirty="0" err="1"/>
              <a:t>pentru</a:t>
            </a:r>
            <a:r>
              <a:rPr lang="en-US" dirty="0"/>
              <a:t> </a:t>
            </a:r>
            <a:r>
              <a:rPr lang="en-US" dirty="0" err="1"/>
              <a:t>fiecare</a:t>
            </a:r>
            <a:r>
              <a:rPr lang="en-US" dirty="0"/>
              <a:t> </a:t>
            </a:r>
            <a:r>
              <a:rPr lang="en-US" dirty="0" err="1"/>
              <a:t>nivel</a:t>
            </a:r>
            <a:r>
              <a:rPr lang="en-US" dirty="0"/>
              <a:t> de </a:t>
            </a:r>
            <a:r>
              <a:rPr lang="en-US" dirty="0" err="1"/>
              <a:t>studiu</a:t>
            </a:r>
            <a:r>
              <a:rPr lang="en-US" dirty="0"/>
              <a:t> (</a:t>
            </a:r>
            <a:r>
              <a:rPr lang="en-US" dirty="0" err="1"/>
              <a:t>clasa</a:t>
            </a:r>
            <a:r>
              <a:rPr lang="en-US" dirty="0"/>
              <a:t> V, VI, VII, VIII), </a:t>
            </a:r>
            <a:r>
              <a:rPr lang="en-US" dirty="0" err="1"/>
              <a:t>având</a:t>
            </a:r>
            <a:r>
              <a:rPr lang="en-US" dirty="0"/>
              <a:t> un </a:t>
            </a:r>
            <a:r>
              <a:rPr lang="en-US" dirty="0" err="1"/>
              <a:t>nivel</a:t>
            </a:r>
            <a:r>
              <a:rPr lang="en-US" dirty="0"/>
              <a:t> similar de </a:t>
            </a:r>
            <a:r>
              <a:rPr lang="en-US" dirty="0" err="1"/>
              <a:t>dificultate</a:t>
            </a:r>
            <a:r>
              <a:rPr lang="en-US" dirty="0"/>
              <a:t> </a:t>
            </a:r>
            <a:r>
              <a:rPr lang="en-US" dirty="0" err="1"/>
              <a:t>în</a:t>
            </a:r>
            <a:r>
              <a:rPr lang="en-US" dirty="0"/>
              <a:t> </a:t>
            </a:r>
            <a:r>
              <a:rPr lang="en-US" dirty="0" err="1"/>
              <a:t>valul</a:t>
            </a:r>
            <a:r>
              <a:rPr lang="en-US" dirty="0"/>
              <a:t> I </a:t>
            </a:r>
            <a:r>
              <a:rPr lang="en-US" dirty="0" err="1"/>
              <a:t>și</a:t>
            </a:r>
            <a:r>
              <a:rPr lang="en-US" dirty="0"/>
              <a:t> </a:t>
            </a:r>
            <a:r>
              <a:rPr lang="en-US" dirty="0" err="1"/>
              <a:t>valul</a:t>
            </a:r>
            <a:r>
              <a:rPr lang="en-US" dirty="0"/>
              <a:t> II (</a:t>
            </a:r>
            <a:r>
              <a:rPr lang="en-US" dirty="0" err="1"/>
              <a:t>deși</a:t>
            </a:r>
            <a:r>
              <a:rPr lang="en-US" dirty="0"/>
              <a:t>, evident, au </a:t>
            </a:r>
            <a:r>
              <a:rPr lang="en-US" dirty="0" err="1"/>
              <a:t>fost</a:t>
            </a:r>
            <a:r>
              <a:rPr lang="en-US" dirty="0"/>
              <a:t> </a:t>
            </a:r>
            <a:r>
              <a:rPr lang="en-US" dirty="0" err="1"/>
              <a:t>complet</a:t>
            </a:r>
            <a:r>
              <a:rPr lang="en-US" dirty="0"/>
              <a:t> </a:t>
            </a:r>
            <a:r>
              <a:rPr lang="en-US" dirty="0" err="1"/>
              <a:t>diferite</a:t>
            </a:r>
            <a:r>
              <a:rPr lang="en-US" dirty="0"/>
              <a:t> </a:t>
            </a:r>
            <a:r>
              <a:rPr lang="en-US" dirty="0" err="1"/>
              <a:t>în</a:t>
            </a:r>
            <a:r>
              <a:rPr lang="en-US" dirty="0"/>
              <a:t> </a:t>
            </a:r>
            <a:r>
              <a:rPr lang="en-US" dirty="0" err="1"/>
              <a:t>conținut</a:t>
            </a:r>
            <a:r>
              <a:rPr lang="en-US" dirty="0"/>
              <a:t>).</a:t>
            </a:r>
          </a:p>
          <a:p>
            <a:pPr algn="just"/>
            <a:endParaRPr lang="en-US" dirty="0"/>
          </a:p>
        </p:txBody>
      </p:sp>
    </p:spTree>
    <p:extLst>
      <p:ext uri="{BB962C8B-B14F-4D97-AF65-F5344CB8AC3E}">
        <p14:creationId xmlns:p14="http://schemas.microsoft.com/office/powerpoint/2010/main" val="2866643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280" y="3099616"/>
            <a:ext cx="10515600" cy="880201"/>
          </a:xfrm>
        </p:spPr>
        <p:txBody>
          <a:bodyPr/>
          <a:lstStyle/>
          <a:p>
            <a:pPr algn="ctr"/>
            <a:r>
              <a:rPr lang="ro-RO" b="1" dirty="0" smtClean="0"/>
              <a:t>Rezultate</a:t>
            </a:r>
            <a:endParaRPr lang="en-US" b="1" dirty="0"/>
          </a:p>
        </p:txBody>
      </p:sp>
    </p:spTree>
    <p:extLst>
      <p:ext uri="{BB962C8B-B14F-4D97-AF65-F5344CB8AC3E}">
        <p14:creationId xmlns:p14="http://schemas.microsoft.com/office/powerpoint/2010/main" val="605802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983" y="103869"/>
            <a:ext cx="10515600" cy="1028246"/>
          </a:xfrm>
        </p:spPr>
        <p:txBody>
          <a:bodyPr/>
          <a:lstStyle/>
          <a:p>
            <a:pPr algn="ctr"/>
            <a:r>
              <a:rPr lang="ro-RO" dirty="0" smtClean="0"/>
              <a:t>Școala, un mediu prietenos?</a:t>
            </a:r>
            <a:endParaRPr lang="en-US" dirty="0"/>
          </a:p>
        </p:txBody>
      </p:sp>
      <p:graphicFrame>
        <p:nvGraphicFramePr>
          <p:cNvPr id="4" name="Chart 3"/>
          <p:cNvGraphicFramePr/>
          <p:nvPr>
            <p:extLst>
              <p:ext uri="{D42A27DB-BD31-4B8C-83A1-F6EECF244321}">
                <p14:modId xmlns:p14="http://schemas.microsoft.com/office/powerpoint/2010/main" val="2303557661"/>
              </p:ext>
            </p:extLst>
          </p:nvPr>
        </p:nvGraphicFramePr>
        <p:xfrm>
          <a:off x="1750423" y="1271452"/>
          <a:ext cx="8752114" cy="44849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37193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smtClean="0"/>
              <a:t>Școala – un loc al marginalizării?</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56180666"/>
              </p:ext>
            </p:extLst>
          </p:nvPr>
        </p:nvGraphicFramePr>
        <p:xfrm>
          <a:off x="724988" y="1625328"/>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08763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2423</TotalTime>
  <Words>3138</Words>
  <Application>Microsoft Office PowerPoint</Application>
  <PresentationFormat>Custom</PresentationFormat>
  <Paragraphs>177</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PowerPoint Presentation</vt:lpstr>
      <vt:lpstr>Context – persistența inegalităților școlare</vt:lpstr>
      <vt:lpstr>Scopul studiului</vt:lpstr>
      <vt:lpstr>De la cine s-au colectat date în cadrul studiului</vt:lpstr>
      <vt:lpstr>Când s-au colectat datele?</vt:lpstr>
      <vt:lpstr>Date colectate</vt:lpstr>
      <vt:lpstr>Rezultate</vt:lpstr>
      <vt:lpstr>Școala, un mediu prietenos?</vt:lpstr>
      <vt:lpstr>Școala – un loc al marginalizării?</vt:lpstr>
      <vt:lpstr>Aspirații educaționale</vt:lpstr>
      <vt:lpstr>PowerPoint Presentation</vt:lpstr>
      <vt:lpstr>Evaluarea modului în care se predă la școală</vt:lpstr>
      <vt:lpstr>Manifestarea unor comportamente discriminatorii în școală</vt:lpstr>
      <vt:lpstr>Numărul de cărți din gospodărie</vt:lpstr>
      <vt:lpstr>Educația preșcolară</vt:lpstr>
      <vt:lpstr>Etnia </vt:lpstr>
      <vt:lpstr>Gen</vt:lpstr>
      <vt:lpstr>Educația parentală</vt:lpstr>
      <vt:lpstr>Resursele financiare ale familiei</vt:lpstr>
      <vt:lpstr>PowerPoint Presentation</vt:lpstr>
      <vt:lpstr>Evaluarea impactului proiectului</vt:lpstr>
      <vt:lpstr>Evaluarea impactului proiectului (cont’d)</vt:lpstr>
      <vt:lpstr>Rata retenției în valul II față de valul I </vt:lpstr>
      <vt:lpstr>Caracteristicile sprijinului primit de elevi</vt:lpstr>
      <vt:lpstr>Caracteristicile sprijinului primit de elevi</vt:lpstr>
      <vt:lpstr>Ce așteptam de la impactul proiectului?</vt:lpstr>
      <vt:lpstr>Ce am obținut?</vt:lpstr>
      <vt:lpstr>Rezultate testare matematică val I (luna noiembrie 2014) </vt:lpstr>
      <vt:lpstr>Este aceasta o concluzie?</vt:lpstr>
      <vt:lpstr>Nevoia unei analize statistice mai amănunțite</vt:lpstr>
      <vt:lpstr>Tabel regresie cu variabile explicative pentru rezultatele înregistrate de elevi la testarea din valul I la matematică</vt:lpstr>
      <vt:lpstr>Ce ne spune analiza primului val?</vt:lpstr>
      <vt:lpstr>Ce ne spune analiza primului val?</vt:lpstr>
      <vt:lpstr>Evaluarea impactului, analiza valului II al cercetării</vt:lpstr>
      <vt:lpstr>Tabel regresie cu variabile explicative pentru rezultatele înregistrate de elevi la testarea din valul II la matematică</vt:lpstr>
      <vt:lpstr>Ce ne spune analiza valului II al cercetării?</vt:lpstr>
      <vt:lpstr>PowerPoint Presentation</vt:lpstr>
      <vt:lpstr>Concluzii</vt:lpstr>
      <vt:lpstr>Concluzii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Proiect: “Copiii și părinții romi vor la școală” Investeşte în oameni! Proiect cofinanţat din Fondul Social European prin Programul Operaţional Sectorial Dezvoltarea Resurselor Umane 2007 – 2013 FONDUL SOCIAL EUROPEAN Domeniul major de intervenţie 2.2 „Copiii și părinții romi vor la școală”  Numărul de identificare al contractului: POSDRU/162/2.2/S/132996</dc:title>
  <dc:creator>CLAUDIU</dc:creator>
  <cp:lastModifiedBy>Georgiana Barbulescu</cp:lastModifiedBy>
  <cp:revision>50</cp:revision>
  <dcterms:created xsi:type="dcterms:W3CDTF">2015-12-10T08:06:37Z</dcterms:created>
  <dcterms:modified xsi:type="dcterms:W3CDTF">2015-12-13T19:33:31Z</dcterms:modified>
</cp:coreProperties>
</file>